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13"/>
  </p:notesMasterIdLst>
  <p:sldIdLst>
    <p:sldId id="335" r:id="rId2"/>
    <p:sldId id="256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56" r:id="rId14"/>
    <p:sldId id="357" r:id="rId15"/>
    <p:sldId id="358" r:id="rId16"/>
    <p:sldId id="360" r:id="rId17"/>
    <p:sldId id="362" r:id="rId18"/>
    <p:sldId id="364" r:id="rId19"/>
    <p:sldId id="366" r:id="rId20"/>
    <p:sldId id="373" r:id="rId21"/>
    <p:sldId id="367" r:id="rId22"/>
    <p:sldId id="368" r:id="rId23"/>
    <p:sldId id="370" r:id="rId24"/>
    <p:sldId id="371" r:id="rId25"/>
    <p:sldId id="372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309" r:id="rId42"/>
    <p:sldId id="311" r:id="rId43"/>
    <p:sldId id="310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273" r:id="rId68"/>
    <p:sldId id="274" r:id="rId69"/>
    <p:sldId id="275" r:id="rId70"/>
    <p:sldId id="276" r:id="rId71"/>
    <p:sldId id="277" r:id="rId72"/>
    <p:sldId id="278" r:id="rId73"/>
    <p:sldId id="279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288" r:id="rId97"/>
    <p:sldId id="292" r:id="rId98"/>
    <p:sldId id="289" r:id="rId99"/>
    <p:sldId id="290" r:id="rId100"/>
    <p:sldId id="291" r:id="rId101"/>
    <p:sldId id="293" r:id="rId102"/>
    <p:sldId id="355" r:id="rId103"/>
    <p:sldId id="294" r:id="rId104"/>
    <p:sldId id="295" r:id="rId105"/>
    <p:sldId id="306" r:id="rId106"/>
    <p:sldId id="352" r:id="rId107"/>
    <p:sldId id="307" r:id="rId108"/>
    <p:sldId id="353" r:id="rId109"/>
    <p:sldId id="308" r:id="rId110"/>
    <p:sldId id="354" r:id="rId111"/>
    <p:sldId id="351" r:id="rId112"/>
  </p:sldIdLst>
  <p:sldSz cx="9144000" cy="5143500" type="screen16x9"/>
  <p:notesSz cx="6858000" cy="9144000"/>
  <p:embeddedFontLst>
    <p:embeddedFont>
      <p:font typeface="Wingdings 3" panose="05040102010807070707" pitchFamily="18" charset="2"/>
      <p:regular r:id="rId114"/>
    </p:embeddedFont>
    <p:embeddedFont>
      <p:font typeface="Consolas" panose="020B0609020204030204" pitchFamily="49" charset="0"/>
      <p:regular r:id="rId115"/>
      <p:bold r:id="rId116"/>
      <p:italic r:id="rId117"/>
      <p:boldItalic r:id="rId118"/>
    </p:embeddedFont>
    <p:embeddedFont>
      <p:font typeface="Century Gothic" panose="020B0502020202020204" pitchFamily="34" charset="0"/>
      <p:regular r:id="rId119"/>
      <p:bold r:id="rId120"/>
      <p:italic r:id="rId121"/>
      <p:boldItalic r:id="rId122"/>
    </p:embeddedFont>
    <p:embeddedFont>
      <p:font typeface="Calibri" panose="020F0502020204030204" pitchFamily="34" charset="0"/>
      <p:regular r:id="rId123"/>
      <p:bold r:id="rId124"/>
      <p:italic r:id="rId125"/>
      <p:boldItalic r:id="rId1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86" autoAdjust="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0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12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3.fntdata"/><Relationship Id="rId124" Type="http://schemas.openxmlformats.org/officeDocument/2006/relationships/font" Target="fonts/font11.fntdata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D30796-59B3-401C-AA11-D2AC8A10AFA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21EE0A-11FA-47CF-9DAB-2FC4851C6D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user-interface (UI) of a Shiny app is a web document. </a:t>
          </a:r>
        </a:p>
      </dgm:t>
    </dgm:pt>
    <dgm:pt modelId="{12ED6C7F-6333-441B-AB33-7386ED1B03A5}" type="parTrans" cxnId="{EDA96CD8-BF5B-400E-9A67-74ED344A4610}">
      <dgm:prSet/>
      <dgm:spPr/>
      <dgm:t>
        <a:bodyPr/>
        <a:lstStyle/>
        <a:p>
          <a:endParaRPr lang="en-US"/>
        </a:p>
      </dgm:t>
    </dgm:pt>
    <dgm:pt modelId="{00947AA5-9E9A-4CF3-8C49-23F620C5215A}" type="sibTrans" cxnId="{EDA96CD8-BF5B-400E-9A67-74ED344A46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869D34-E007-48BF-BBF3-A6B1C4595A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Shiny developers can provide this document as an </a:t>
          </a:r>
          <a:r>
            <a:rPr lang="en-US" u="sng" dirty="0"/>
            <a:t>index.html</a:t>
          </a:r>
          <a:r>
            <a:rPr lang="en-US" dirty="0"/>
            <a:t> file or assemble it from R code in their “UI” object.</a:t>
          </a:r>
        </a:p>
      </dgm:t>
    </dgm:pt>
    <dgm:pt modelId="{86812B20-499C-410C-9B19-8751E639B87D}" type="parTrans" cxnId="{E35416DA-754D-4C7F-A23D-7E94F024473E}">
      <dgm:prSet/>
      <dgm:spPr/>
      <dgm:t>
        <a:bodyPr/>
        <a:lstStyle/>
        <a:p>
          <a:endParaRPr lang="en-US"/>
        </a:p>
      </dgm:t>
    </dgm:pt>
    <dgm:pt modelId="{17E33A56-03DA-4D34-B5B5-678DE276E32C}" type="sibTrans" cxnId="{E35416DA-754D-4C7F-A23D-7E94F024473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20D748-1032-48E2-8B9E-953079065C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UI object calls R functions that outputs HTML code. </a:t>
          </a:r>
        </a:p>
      </dgm:t>
    </dgm:pt>
    <dgm:pt modelId="{AE5B0F55-2ADF-42FF-9A5B-79C3F67A6041}" type="parTrans" cxnId="{5A5EC07E-BF5F-4C51-9680-4F82E1AA1CBE}">
      <dgm:prSet/>
      <dgm:spPr/>
      <dgm:t>
        <a:bodyPr/>
        <a:lstStyle/>
        <a:p>
          <a:endParaRPr lang="en-US"/>
        </a:p>
      </dgm:t>
    </dgm:pt>
    <dgm:pt modelId="{23DB2499-3BC3-4F27-BB09-41A2DBA66AB1}" type="sibTrans" cxnId="{5A5EC07E-BF5F-4C51-9680-4F82E1AA1CB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DA9015-3084-4C62-B13D-940D862BBF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Shiny turns this code into a web app.</a:t>
          </a:r>
        </a:p>
      </dgm:t>
    </dgm:pt>
    <dgm:pt modelId="{FAC94A33-9473-42C5-9F40-5AF4DB15A60B}" type="parTrans" cxnId="{9AEBB2BA-E152-4CD6-9946-F5F0C49035FE}">
      <dgm:prSet/>
      <dgm:spPr/>
      <dgm:t>
        <a:bodyPr/>
        <a:lstStyle/>
        <a:p>
          <a:endParaRPr lang="en-US"/>
        </a:p>
      </dgm:t>
    </dgm:pt>
    <dgm:pt modelId="{BA4B71AA-7889-406D-9073-FB3E1243D95E}" type="sibTrans" cxnId="{9AEBB2BA-E152-4CD6-9946-F5F0C49035FE}">
      <dgm:prSet/>
      <dgm:spPr/>
      <dgm:t>
        <a:bodyPr/>
        <a:lstStyle/>
        <a:p>
          <a:endParaRPr lang="en-US"/>
        </a:p>
      </dgm:t>
    </dgm:pt>
    <dgm:pt modelId="{02049F7B-05A8-4795-A6BB-E6CDD4E50F84}" type="pres">
      <dgm:prSet presAssocID="{F5D30796-59B3-401C-AA11-D2AC8A10AFAC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5033627-8773-42F8-BD33-2FB5C771FA1D}" type="pres">
      <dgm:prSet presAssocID="{2921EE0A-11FA-47CF-9DAB-2FC4851C6D23}" presName="thickLine" presStyleLbl="alignNode1" presStyleIdx="0" presStyleCnt="4"/>
      <dgm:spPr/>
    </dgm:pt>
    <dgm:pt modelId="{D77F688E-2BD9-446B-BE7A-F3BD7416B9D5}" type="pres">
      <dgm:prSet presAssocID="{2921EE0A-11FA-47CF-9DAB-2FC4851C6D23}" presName="horz1" presStyleCnt="0"/>
      <dgm:spPr/>
    </dgm:pt>
    <dgm:pt modelId="{FE87B50D-D7E0-4F16-B4E0-C9B172EAD193}" type="pres">
      <dgm:prSet presAssocID="{2921EE0A-11FA-47CF-9DAB-2FC4851C6D23}" presName="tx1" presStyleLbl="revTx" presStyleIdx="0" presStyleCnt="4"/>
      <dgm:spPr/>
      <dgm:t>
        <a:bodyPr/>
        <a:lstStyle/>
        <a:p>
          <a:endParaRPr lang="en-US"/>
        </a:p>
      </dgm:t>
    </dgm:pt>
    <dgm:pt modelId="{1F2ABA1F-DB21-4987-BE29-5A688044A942}" type="pres">
      <dgm:prSet presAssocID="{2921EE0A-11FA-47CF-9DAB-2FC4851C6D23}" presName="vert1" presStyleCnt="0"/>
      <dgm:spPr/>
    </dgm:pt>
    <dgm:pt modelId="{D72E72BE-7D5D-4EF6-8086-45DF0108892F}" type="pres">
      <dgm:prSet presAssocID="{14869D34-E007-48BF-BBF3-A6B1C4595A4F}" presName="thickLine" presStyleLbl="alignNode1" presStyleIdx="1" presStyleCnt="4"/>
      <dgm:spPr/>
    </dgm:pt>
    <dgm:pt modelId="{3BCE73FB-E7DB-43EE-B75C-0217B57F65FE}" type="pres">
      <dgm:prSet presAssocID="{14869D34-E007-48BF-BBF3-A6B1C4595A4F}" presName="horz1" presStyleCnt="0"/>
      <dgm:spPr/>
    </dgm:pt>
    <dgm:pt modelId="{53430157-F6D3-4096-8E18-1BD4E4C6D63E}" type="pres">
      <dgm:prSet presAssocID="{14869D34-E007-48BF-BBF3-A6B1C4595A4F}" presName="tx1" presStyleLbl="revTx" presStyleIdx="1" presStyleCnt="4"/>
      <dgm:spPr/>
      <dgm:t>
        <a:bodyPr/>
        <a:lstStyle/>
        <a:p>
          <a:endParaRPr lang="en-US"/>
        </a:p>
      </dgm:t>
    </dgm:pt>
    <dgm:pt modelId="{7A87BAED-7EAE-4132-89D8-A8D9F5855270}" type="pres">
      <dgm:prSet presAssocID="{14869D34-E007-48BF-BBF3-A6B1C4595A4F}" presName="vert1" presStyleCnt="0"/>
      <dgm:spPr/>
    </dgm:pt>
    <dgm:pt modelId="{733E1A39-7047-4B4A-9B54-79321C0E485F}" type="pres">
      <dgm:prSet presAssocID="{4120D748-1032-48E2-8B9E-953079065C46}" presName="thickLine" presStyleLbl="alignNode1" presStyleIdx="2" presStyleCnt="4"/>
      <dgm:spPr/>
    </dgm:pt>
    <dgm:pt modelId="{7AF40B0B-816A-4FDC-931B-EEFCF54BDE6C}" type="pres">
      <dgm:prSet presAssocID="{4120D748-1032-48E2-8B9E-953079065C46}" presName="horz1" presStyleCnt="0"/>
      <dgm:spPr/>
    </dgm:pt>
    <dgm:pt modelId="{0F75DA95-824E-42ED-B589-CE41F2A8D9CC}" type="pres">
      <dgm:prSet presAssocID="{4120D748-1032-48E2-8B9E-953079065C46}" presName="tx1" presStyleLbl="revTx" presStyleIdx="2" presStyleCnt="4" custScaleX="98262" custScaleY="82684"/>
      <dgm:spPr/>
      <dgm:t>
        <a:bodyPr/>
        <a:lstStyle/>
        <a:p>
          <a:endParaRPr lang="en-US"/>
        </a:p>
      </dgm:t>
    </dgm:pt>
    <dgm:pt modelId="{AD9EE05B-8220-46BB-A553-A02588481E44}" type="pres">
      <dgm:prSet presAssocID="{4120D748-1032-48E2-8B9E-953079065C46}" presName="vert1" presStyleCnt="0"/>
      <dgm:spPr/>
    </dgm:pt>
    <dgm:pt modelId="{E8B44A4A-5BF4-41F8-8AC2-66313FCA315B}" type="pres">
      <dgm:prSet presAssocID="{6FDA9015-3084-4C62-B13D-940D862BBF7C}" presName="thickLine" presStyleLbl="alignNode1" presStyleIdx="3" presStyleCnt="4"/>
      <dgm:spPr/>
    </dgm:pt>
    <dgm:pt modelId="{C9B2F582-B329-4AC3-8432-822498840F89}" type="pres">
      <dgm:prSet presAssocID="{6FDA9015-3084-4C62-B13D-940D862BBF7C}" presName="horz1" presStyleCnt="0"/>
      <dgm:spPr/>
    </dgm:pt>
    <dgm:pt modelId="{8B8728FD-16C9-408E-9592-9CF5F84CEFD0}" type="pres">
      <dgm:prSet presAssocID="{6FDA9015-3084-4C62-B13D-940D862BBF7C}" presName="tx1" presStyleLbl="revTx" presStyleIdx="3" presStyleCnt="4"/>
      <dgm:spPr/>
      <dgm:t>
        <a:bodyPr/>
        <a:lstStyle/>
        <a:p>
          <a:endParaRPr lang="en-US"/>
        </a:p>
      </dgm:t>
    </dgm:pt>
    <dgm:pt modelId="{ED0A3DB4-6C29-4381-87E5-B00C7C16AFB3}" type="pres">
      <dgm:prSet presAssocID="{6FDA9015-3084-4C62-B13D-940D862BBF7C}" presName="vert1" presStyleCnt="0"/>
      <dgm:spPr/>
    </dgm:pt>
  </dgm:ptLst>
  <dgm:cxnLst>
    <dgm:cxn modelId="{5A5EC07E-BF5F-4C51-9680-4F82E1AA1CBE}" srcId="{F5D30796-59B3-401C-AA11-D2AC8A10AFAC}" destId="{4120D748-1032-48E2-8B9E-953079065C46}" srcOrd="2" destOrd="0" parTransId="{AE5B0F55-2ADF-42FF-9A5B-79C3F67A6041}" sibTransId="{23DB2499-3BC3-4F27-BB09-41A2DBA66AB1}"/>
    <dgm:cxn modelId="{9AEBB2BA-E152-4CD6-9946-F5F0C49035FE}" srcId="{F5D30796-59B3-401C-AA11-D2AC8A10AFAC}" destId="{6FDA9015-3084-4C62-B13D-940D862BBF7C}" srcOrd="3" destOrd="0" parTransId="{FAC94A33-9473-42C5-9F40-5AF4DB15A60B}" sibTransId="{BA4B71AA-7889-406D-9073-FB3E1243D95E}"/>
    <dgm:cxn modelId="{D1A9D10D-16FE-48E3-9FAA-90DE8D97D7EA}" type="presOf" srcId="{F5D30796-59B3-401C-AA11-D2AC8A10AFAC}" destId="{02049F7B-05A8-4795-A6BB-E6CDD4E50F84}" srcOrd="0" destOrd="0" presId="urn:microsoft.com/office/officeart/2008/layout/LinedList"/>
    <dgm:cxn modelId="{A57F304B-645A-47CC-86C0-67FE9134D9B6}" type="presOf" srcId="{14869D34-E007-48BF-BBF3-A6B1C4595A4F}" destId="{53430157-F6D3-4096-8E18-1BD4E4C6D63E}" srcOrd="0" destOrd="0" presId="urn:microsoft.com/office/officeart/2008/layout/LinedList"/>
    <dgm:cxn modelId="{EDA96CD8-BF5B-400E-9A67-74ED344A4610}" srcId="{F5D30796-59B3-401C-AA11-D2AC8A10AFAC}" destId="{2921EE0A-11FA-47CF-9DAB-2FC4851C6D23}" srcOrd="0" destOrd="0" parTransId="{12ED6C7F-6333-441B-AB33-7386ED1B03A5}" sibTransId="{00947AA5-9E9A-4CF3-8C49-23F620C5215A}"/>
    <dgm:cxn modelId="{E35416DA-754D-4C7F-A23D-7E94F024473E}" srcId="{F5D30796-59B3-401C-AA11-D2AC8A10AFAC}" destId="{14869D34-E007-48BF-BBF3-A6B1C4595A4F}" srcOrd="1" destOrd="0" parTransId="{86812B20-499C-410C-9B19-8751E639B87D}" sibTransId="{17E33A56-03DA-4D34-B5B5-678DE276E32C}"/>
    <dgm:cxn modelId="{8402D404-4A45-4DB8-9CFE-DB8E48559111}" type="presOf" srcId="{6FDA9015-3084-4C62-B13D-940D862BBF7C}" destId="{8B8728FD-16C9-408E-9592-9CF5F84CEFD0}" srcOrd="0" destOrd="0" presId="urn:microsoft.com/office/officeart/2008/layout/LinedList"/>
    <dgm:cxn modelId="{C2BE8139-45BB-40BA-AA9C-54D5E317E654}" type="presOf" srcId="{4120D748-1032-48E2-8B9E-953079065C46}" destId="{0F75DA95-824E-42ED-B589-CE41F2A8D9CC}" srcOrd="0" destOrd="0" presId="urn:microsoft.com/office/officeart/2008/layout/LinedList"/>
    <dgm:cxn modelId="{6D9F3B8A-3066-407E-B05B-12DD2067B6BD}" type="presOf" srcId="{2921EE0A-11FA-47CF-9DAB-2FC4851C6D23}" destId="{FE87B50D-D7E0-4F16-B4E0-C9B172EAD193}" srcOrd="0" destOrd="0" presId="urn:microsoft.com/office/officeart/2008/layout/LinedList"/>
    <dgm:cxn modelId="{D4EA2162-0D87-4136-9D57-9AA7C75204EB}" type="presParOf" srcId="{02049F7B-05A8-4795-A6BB-E6CDD4E50F84}" destId="{25033627-8773-42F8-BD33-2FB5C771FA1D}" srcOrd="0" destOrd="0" presId="urn:microsoft.com/office/officeart/2008/layout/LinedList"/>
    <dgm:cxn modelId="{ADBCF95A-BB7C-4A5A-8355-6A0A05BABF3D}" type="presParOf" srcId="{02049F7B-05A8-4795-A6BB-E6CDD4E50F84}" destId="{D77F688E-2BD9-446B-BE7A-F3BD7416B9D5}" srcOrd="1" destOrd="0" presId="urn:microsoft.com/office/officeart/2008/layout/LinedList"/>
    <dgm:cxn modelId="{61071386-32DA-44B5-894C-93A765EEC6AD}" type="presParOf" srcId="{D77F688E-2BD9-446B-BE7A-F3BD7416B9D5}" destId="{FE87B50D-D7E0-4F16-B4E0-C9B172EAD193}" srcOrd="0" destOrd="0" presId="urn:microsoft.com/office/officeart/2008/layout/LinedList"/>
    <dgm:cxn modelId="{50114310-8DE7-4D88-88CA-FF24B28D87CC}" type="presParOf" srcId="{D77F688E-2BD9-446B-BE7A-F3BD7416B9D5}" destId="{1F2ABA1F-DB21-4987-BE29-5A688044A942}" srcOrd="1" destOrd="0" presId="urn:microsoft.com/office/officeart/2008/layout/LinedList"/>
    <dgm:cxn modelId="{16D1FBE0-F810-495D-8B98-3FD7B13FFCB6}" type="presParOf" srcId="{02049F7B-05A8-4795-A6BB-E6CDD4E50F84}" destId="{D72E72BE-7D5D-4EF6-8086-45DF0108892F}" srcOrd="2" destOrd="0" presId="urn:microsoft.com/office/officeart/2008/layout/LinedList"/>
    <dgm:cxn modelId="{C2D94836-782C-4EE1-B377-403C1B33A540}" type="presParOf" srcId="{02049F7B-05A8-4795-A6BB-E6CDD4E50F84}" destId="{3BCE73FB-E7DB-43EE-B75C-0217B57F65FE}" srcOrd="3" destOrd="0" presId="urn:microsoft.com/office/officeart/2008/layout/LinedList"/>
    <dgm:cxn modelId="{D8DBA9CA-E5BD-4135-B463-9C239E9E92F7}" type="presParOf" srcId="{3BCE73FB-E7DB-43EE-B75C-0217B57F65FE}" destId="{53430157-F6D3-4096-8E18-1BD4E4C6D63E}" srcOrd="0" destOrd="0" presId="urn:microsoft.com/office/officeart/2008/layout/LinedList"/>
    <dgm:cxn modelId="{D482F113-6CEB-49CF-97A2-353871AB5020}" type="presParOf" srcId="{3BCE73FB-E7DB-43EE-B75C-0217B57F65FE}" destId="{7A87BAED-7EAE-4132-89D8-A8D9F5855270}" srcOrd="1" destOrd="0" presId="urn:microsoft.com/office/officeart/2008/layout/LinedList"/>
    <dgm:cxn modelId="{2E5A8B1C-E51B-4731-9DFF-CB1B15229185}" type="presParOf" srcId="{02049F7B-05A8-4795-A6BB-E6CDD4E50F84}" destId="{733E1A39-7047-4B4A-9B54-79321C0E485F}" srcOrd="4" destOrd="0" presId="urn:microsoft.com/office/officeart/2008/layout/LinedList"/>
    <dgm:cxn modelId="{E04389A4-7E7E-4E75-8F25-4BA378F5CDDB}" type="presParOf" srcId="{02049F7B-05A8-4795-A6BB-E6CDD4E50F84}" destId="{7AF40B0B-816A-4FDC-931B-EEFCF54BDE6C}" srcOrd="5" destOrd="0" presId="urn:microsoft.com/office/officeart/2008/layout/LinedList"/>
    <dgm:cxn modelId="{DAA9CA67-4647-4E9A-BE33-3ABE657166D6}" type="presParOf" srcId="{7AF40B0B-816A-4FDC-931B-EEFCF54BDE6C}" destId="{0F75DA95-824E-42ED-B589-CE41F2A8D9CC}" srcOrd="0" destOrd="0" presId="urn:microsoft.com/office/officeart/2008/layout/LinedList"/>
    <dgm:cxn modelId="{FC6365BF-B070-4DF0-85A3-7BB500617183}" type="presParOf" srcId="{7AF40B0B-816A-4FDC-931B-EEFCF54BDE6C}" destId="{AD9EE05B-8220-46BB-A553-A02588481E44}" srcOrd="1" destOrd="0" presId="urn:microsoft.com/office/officeart/2008/layout/LinedList"/>
    <dgm:cxn modelId="{DB09729F-8E00-4CA0-90D0-24DBDEA6D844}" type="presParOf" srcId="{02049F7B-05A8-4795-A6BB-E6CDD4E50F84}" destId="{E8B44A4A-5BF4-41F8-8AC2-66313FCA315B}" srcOrd="6" destOrd="0" presId="urn:microsoft.com/office/officeart/2008/layout/LinedList"/>
    <dgm:cxn modelId="{F89324DC-06E0-4865-9F62-C438C244B07E}" type="presParOf" srcId="{02049F7B-05A8-4795-A6BB-E6CDD4E50F84}" destId="{C9B2F582-B329-4AC3-8432-822498840F89}" srcOrd="7" destOrd="0" presId="urn:microsoft.com/office/officeart/2008/layout/LinedList"/>
    <dgm:cxn modelId="{F08AE4B3-DF25-45CC-AC5D-798753918861}" type="presParOf" srcId="{C9B2F582-B329-4AC3-8432-822498840F89}" destId="{8B8728FD-16C9-408E-9592-9CF5F84CEFD0}" srcOrd="0" destOrd="0" presId="urn:microsoft.com/office/officeart/2008/layout/LinedList"/>
    <dgm:cxn modelId="{43E500C7-DF4C-4EE8-8205-E7F7FC17D23C}" type="presParOf" srcId="{C9B2F582-B329-4AC3-8432-822498840F89}" destId="{ED0A3DB4-6C29-4381-87E5-B00C7C16AF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33627-8773-42F8-BD33-2FB5C771FA1D}">
      <dsp:nvSpPr>
        <dsp:cNvPr id="0" name=""/>
        <dsp:cNvSpPr/>
      </dsp:nvSpPr>
      <dsp:spPr>
        <a:xfrm>
          <a:off x="0" y="559"/>
          <a:ext cx="57101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7B50D-D7E0-4F16-B4E0-C9B172EAD193}">
      <dsp:nvSpPr>
        <dsp:cNvPr id="0" name=""/>
        <dsp:cNvSpPr/>
      </dsp:nvSpPr>
      <dsp:spPr>
        <a:xfrm>
          <a:off x="0" y="559"/>
          <a:ext cx="5710184" cy="934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The user-interface (UI) of a Shiny app is a web document. </a:t>
          </a:r>
        </a:p>
      </dsp:txBody>
      <dsp:txXfrm>
        <a:off x="0" y="559"/>
        <a:ext cx="5710184" cy="934299"/>
      </dsp:txXfrm>
    </dsp:sp>
    <dsp:sp modelId="{D72E72BE-7D5D-4EF6-8086-45DF0108892F}">
      <dsp:nvSpPr>
        <dsp:cNvPr id="0" name=""/>
        <dsp:cNvSpPr/>
      </dsp:nvSpPr>
      <dsp:spPr>
        <a:xfrm>
          <a:off x="0" y="934859"/>
          <a:ext cx="5710184" cy="0"/>
        </a:xfrm>
        <a:prstGeom prst="line">
          <a:avLst/>
        </a:prstGeom>
        <a:solidFill>
          <a:schemeClr val="accent2">
            <a:hueOff val="151055"/>
            <a:satOff val="-15998"/>
            <a:lumOff val="-392"/>
            <a:alphaOff val="0"/>
          </a:schemeClr>
        </a:solidFill>
        <a:ln w="15875" cap="rnd" cmpd="sng" algn="ctr">
          <a:solidFill>
            <a:schemeClr val="accent2">
              <a:hueOff val="151055"/>
              <a:satOff val="-15998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30157-F6D3-4096-8E18-1BD4E4C6D63E}">
      <dsp:nvSpPr>
        <dsp:cNvPr id="0" name=""/>
        <dsp:cNvSpPr/>
      </dsp:nvSpPr>
      <dsp:spPr>
        <a:xfrm>
          <a:off x="0" y="934859"/>
          <a:ext cx="5710184" cy="934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Shiny developers can provide this document as an </a:t>
          </a:r>
          <a:r>
            <a:rPr lang="en-US" sz="1700" u="sng" kern="1200" dirty="0"/>
            <a:t>index.html</a:t>
          </a:r>
          <a:r>
            <a:rPr lang="en-US" sz="1700" kern="1200" dirty="0"/>
            <a:t> file or assemble it from R code in their “UI” object.</a:t>
          </a:r>
        </a:p>
      </dsp:txBody>
      <dsp:txXfrm>
        <a:off x="0" y="934859"/>
        <a:ext cx="5710184" cy="934299"/>
      </dsp:txXfrm>
    </dsp:sp>
    <dsp:sp modelId="{733E1A39-7047-4B4A-9B54-79321C0E485F}">
      <dsp:nvSpPr>
        <dsp:cNvPr id="0" name=""/>
        <dsp:cNvSpPr/>
      </dsp:nvSpPr>
      <dsp:spPr>
        <a:xfrm>
          <a:off x="0" y="1869158"/>
          <a:ext cx="5710184" cy="0"/>
        </a:xfrm>
        <a:prstGeom prst="line">
          <a:avLst/>
        </a:prstGeom>
        <a:solidFill>
          <a:schemeClr val="accent2">
            <a:hueOff val="302110"/>
            <a:satOff val="-31995"/>
            <a:lumOff val="-784"/>
            <a:alphaOff val="0"/>
          </a:schemeClr>
        </a:solidFill>
        <a:ln w="15875" cap="rnd" cmpd="sng" algn="ctr">
          <a:solidFill>
            <a:schemeClr val="accent2">
              <a:hueOff val="302110"/>
              <a:satOff val="-31995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DA95-824E-42ED-B589-CE41F2A8D9CC}">
      <dsp:nvSpPr>
        <dsp:cNvPr id="0" name=""/>
        <dsp:cNvSpPr/>
      </dsp:nvSpPr>
      <dsp:spPr>
        <a:xfrm>
          <a:off x="0" y="1869158"/>
          <a:ext cx="5610941" cy="77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The UI object calls R functions that outputs HTML code. </a:t>
          </a:r>
        </a:p>
      </dsp:txBody>
      <dsp:txXfrm>
        <a:off x="0" y="1869158"/>
        <a:ext cx="5610941" cy="772516"/>
      </dsp:txXfrm>
    </dsp:sp>
    <dsp:sp modelId="{E8B44A4A-5BF4-41F8-8AC2-66313FCA315B}">
      <dsp:nvSpPr>
        <dsp:cNvPr id="0" name=""/>
        <dsp:cNvSpPr/>
      </dsp:nvSpPr>
      <dsp:spPr>
        <a:xfrm>
          <a:off x="0" y="2641674"/>
          <a:ext cx="5710184" cy="0"/>
        </a:xfrm>
        <a:prstGeom prst="line">
          <a:avLst/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15875" cap="rnd" cmpd="sng" algn="ctr">
          <a:solidFill>
            <a:schemeClr val="accent2">
              <a:hueOff val="453165"/>
              <a:satOff val="-47993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728FD-16C9-408E-9592-9CF5F84CEFD0}">
      <dsp:nvSpPr>
        <dsp:cNvPr id="0" name=""/>
        <dsp:cNvSpPr/>
      </dsp:nvSpPr>
      <dsp:spPr>
        <a:xfrm>
          <a:off x="0" y="2641674"/>
          <a:ext cx="5710184" cy="934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Shiny turns this code into a web app.</a:t>
          </a:r>
        </a:p>
      </dsp:txBody>
      <dsp:txXfrm>
        <a:off x="0" y="2641674"/>
        <a:ext cx="5710184" cy="934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bba08f478_1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6bba08f478_1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bba08f478_1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6bba08f478_1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ba08f478_1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6bba08f478_1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bba08f478_1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6bba08f478_1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bba08f478_1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6bba08f478_1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bba08f478_1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6bba08f478_1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bb62284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bb622841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bb622841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bb622841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bb8bae52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bb8bae52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bb8bae52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bb8bae52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ba08f478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6bba08f478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bb8bae52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bb8bae52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b8bae52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bb8bae52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bb8bae52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bb8bae52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bb8bae52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bb8bae52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bb8bae52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bb8bae52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bb8bae52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bb8bae52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bb8bae52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bb8bae52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bb8bae52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bb8bae52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bb8bae52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bb8bae52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bb8bae52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bb8bae52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bba08f478_1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6bba08f478_1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bb8bae52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bb8bae52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bb622841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bb622841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bb622841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bb622841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bb622841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bb622841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b622841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b622841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bba08f478_1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6bba08f478_1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bba08f478_1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6bba08f478_1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bba08f478_1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6bba08f478_1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bba08f478_1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6bba08f478_1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bba08f478_1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6bba08f478_1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bba08f478_1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6bba08f478_1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84173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246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6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04687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11579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93005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1011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501508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8208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1733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44754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30950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6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85483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806960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861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76442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70700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300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0949-FAB6-4A70-A8D7-FCD262A3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Presentation On shiny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64AF9-6AEB-453B-8021-8E00AE7CA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- By Group B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4749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9139-43BF-49D8-A0EB-3F0ECE89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5F8D6-8F30-4AB5-AD83-3D91EA75E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ui &lt;- fluidpage(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# *Input()functions,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# *output()functions</a:t>
            </a:r>
          </a:p>
          <a:p>
            <a:pPr marL="0" indent="0">
              <a:buNone/>
            </a:pPr>
            <a:r>
              <a:rPr lang="de-DE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3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E83AD1-D250-47DB-AED2-3F80CDE12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709"/>
            <a:ext cx="9144000" cy="4562082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E41A-4DE2-45D0-A07B-AE4903C64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Absolute and Fixed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0426-3AE8-41B3-844E-84D93B793C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Creates a panel whose contents are absolutely positioned.</a:t>
            </a:r>
          </a:p>
          <a:p>
            <a:r>
              <a:rPr lang="en-IN" dirty="0"/>
              <a:t>Position can be set as top , bottom , Left , Right .</a:t>
            </a:r>
          </a:p>
          <a:p>
            <a:r>
              <a:rPr lang="en-IN" dirty="0"/>
              <a:t>Absolute panel can be dragged and made collapsible.</a:t>
            </a:r>
          </a:p>
          <a:p>
            <a:r>
              <a:rPr lang="en-IN" dirty="0"/>
              <a:t>Both are same just we need to specify parameter Fixed = “TRUE” for Fixed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84DEC-F0DC-49EE-A218-AA0DF6E99A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absolutePanel</a:t>
            </a:r>
            <a:r>
              <a:rPr lang="en-US" dirty="0"/>
              <a:t>(bottom = 20, right = 20, width = 300, draggable = </a:t>
            </a:r>
            <a:r>
              <a:rPr lang="en-US" dirty="0" err="1"/>
              <a:t>TRUE,fixed</a:t>
            </a:r>
            <a:r>
              <a:rPr lang="en-US" dirty="0"/>
              <a:t> = FALSE)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US" dirty="0" err="1"/>
              <a:t>fixedPanel</a:t>
            </a:r>
            <a:r>
              <a:rPr lang="en-US" dirty="0"/>
              <a:t>(bottom = 20, right = 20, width = 300,draggable = </a:t>
            </a:r>
            <a:r>
              <a:rPr lang="en-US" dirty="0" err="1"/>
              <a:t>TRUE,fixed</a:t>
            </a:r>
            <a:r>
              <a:rPr lang="en-US" dirty="0"/>
              <a:t> = TRUE)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28668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58965C-AD50-4FF9-A49F-A8460EEE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323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A54A-7226-4CCD-8F2D-64929841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 Types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9579-2BB7-4E50-BDFA-268F09DBD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Fluid Row</a:t>
            </a:r>
          </a:p>
          <a:p>
            <a:r>
              <a:rPr lang="en-IN" dirty="0"/>
              <a:t>Flow Layout </a:t>
            </a:r>
          </a:p>
          <a:p>
            <a:r>
              <a:rPr lang="en-IN" dirty="0"/>
              <a:t>Split Layout </a:t>
            </a:r>
          </a:p>
          <a:p>
            <a:r>
              <a:rPr lang="en-IN" dirty="0"/>
              <a:t>Vertical Layout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4038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D62E-D732-4876-8629-B4B5617B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1F2DB-6E2C-4377-9536-C74F65529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0517" y="1330712"/>
            <a:ext cx="4106790" cy="3102705"/>
          </a:xfrm>
        </p:spPr>
        <p:txBody>
          <a:bodyPr>
            <a:norm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tabPanel</a:t>
            </a:r>
            <a:r>
              <a:rPr lang="en-US" sz="1400" dirty="0"/>
              <a:t>("</a:t>
            </a:r>
            <a:r>
              <a:rPr lang="en-US" sz="1400" dirty="0" err="1"/>
              <a:t>FlowLayout</a:t>
            </a:r>
            <a:r>
              <a:rPr lang="en-US" sz="1400" dirty="0"/>
              <a:t>()", </a:t>
            </a:r>
            <a:r>
              <a:rPr lang="en-US" sz="1400" dirty="0" err="1"/>
              <a:t>fluidPage</a:t>
            </a:r>
            <a:r>
              <a:rPr lang="en-US" sz="1400" dirty="0"/>
              <a:t>(</a:t>
            </a:r>
            <a:r>
              <a:rPr lang="en-US" sz="1400" dirty="0" err="1"/>
              <a:t>headerPanel</a:t>
            </a:r>
            <a:r>
              <a:rPr lang="en-US" sz="1400" dirty="0"/>
              <a:t>("Flow layout </a:t>
            </a:r>
            <a:r>
              <a:rPr lang="en-US" sz="1400" dirty="0" err="1"/>
              <a:t>Headerpanel</a:t>
            </a:r>
            <a:r>
              <a:rPr lang="en-US" sz="1400" dirty="0"/>
              <a:t>()",</a:t>
            </a:r>
            <a:r>
              <a:rPr lang="en-US" sz="1400" dirty="0" err="1"/>
              <a:t>tags$style</a:t>
            </a:r>
            <a:r>
              <a:rPr lang="en-US" sz="1400" dirty="0"/>
              <a:t>(" {background-color: black;}")), </a:t>
            </a:r>
            <a:r>
              <a:rPr lang="en-US" sz="1400" dirty="0" err="1"/>
              <a:t>flowLayout</a:t>
            </a:r>
            <a:r>
              <a:rPr lang="en-US" sz="1400" dirty="0"/>
              <a:t>( h1("This can be any object "), </a:t>
            </a:r>
            <a:r>
              <a:rPr lang="en-US" sz="1400" dirty="0" err="1"/>
              <a:t>br</a:t>
            </a:r>
            <a:r>
              <a:rPr lang="en-US" sz="1400" dirty="0"/>
              <a:t>(),                                                           </a:t>
            </a:r>
            <a:r>
              <a:rPr lang="en-US" sz="1400" dirty="0" err="1"/>
              <a:t>numericInput</a:t>
            </a:r>
            <a:r>
              <a:rPr lang="en-US" sz="1400" dirty="0"/>
              <a:t>("Input", "Select input", 10),                                                           </a:t>
            </a:r>
            <a:r>
              <a:rPr lang="en-US" sz="1400" dirty="0" err="1"/>
              <a:t>br</a:t>
            </a:r>
            <a:r>
              <a:rPr lang="en-US" sz="1400" dirty="0"/>
              <a:t>(), h1("And so on..."))                                             ))</a:t>
            </a:r>
            <a:endParaRPr lang="en-IN" sz="1400" dirty="0"/>
          </a:p>
          <a:p>
            <a:endParaRPr lang="en-IN" dirty="0"/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43602B7A-2614-4238-8587-CF9487A2F7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6576" y="1248937"/>
            <a:ext cx="3731942" cy="2936488"/>
          </a:xfrm>
        </p:spPr>
      </p:pic>
    </p:spTree>
    <p:extLst>
      <p:ext uri="{BB962C8B-B14F-4D97-AF65-F5344CB8AC3E}">
        <p14:creationId xmlns:p14="http://schemas.microsoft.com/office/powerpoint/2010/main" val="4771331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36A0-0008-4E33-844D-B93DA8CA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row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764D9E-EFDC-4656-93FF-0762492DAF97}"/>
              </a:ext>
            </a:extLst>
          </p:cNvPr>
          <p:cNvSpPr txBox="1">
            <a:spLocks/>
          </p:cNvSpPr>
          <p:nvPr/>
        </p:nvSpPr>
        <p:spPr>
          <a:xfrm>
            <a:off x="1761892" y="1234068"/>
            <a:ext cx="6564352" cy="3909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IN" sz="1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EEB630-9142-4FC9-9425-EEB87D362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513" y="1234068"/>
            <a:ext cx="6686550" cy="31998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1500" dirty="0" err="1"/>
              <a:t>tabPanel</a:t>
            </a:r>
            <a:r>
              <a:rPr lang="en-IN" sz="1500" dirty="0"/>
              <a:t>("</a:t>
            </a:r>
            <a:r>
              <a:rPr lang="en-IN" sz="1500" dirty="0" err="1"/>
              <a:t>FluidRow</a:t>
            </a:r>
            <a:r>
              <a:rPr lang="en-IN" sz="1500" dirty="0"/>
              <a:t>()", </a:t>
            </a:r>
            <a:r>
              <a:rPr lang="en-IN" sz="1500" dirty="0" err="1"/>
              <a:t>fluidPage</a:t>
            </a:r>
            <a:r>
              <a:rPr lang="en-IN" sz="1500" dirty="0"/>
              <a:t>(</a:t>
            </a:r>
          </a:p>
          <a:p>
            <a:pPr marL="0" indent="0">
              <a:buNone/>
            </a:pPr>
            <a:r>
              <a:rPr lang="en-IN" sz="1500" dirty="0"/>
              <a:t>                                               </a:t>
            </a:r>
            <a:r>
              <a:rPr lang="en-IN" sz="1500" b="1" dirty="0" err="1"/>
              <a:t>fluidRow</a:t>
            </a:r>
            <a:r>
              <a:rPr lang="en-IN" sz="1500" dirty="0"/>
              <a:t>(</a:t>
            </a:r>
            <a:r>
              <a:rPr lang="en-IN" sz="1500" b="1" dirty="0"/>
              <a:t>column</a:t>
            </a:r>
            <a:r>
              <a:rPr lang="en-IN" sz="1500" dirty="0"/>
              <a:t>(</a:t>
            </a:r>
            <a:r>
              <a:rPr lang="en-IN" sz="1500" b="1" dirty="0"/>
              <a:t>width</a:t>
            </a:r>
            <a:r>
              <a:rPr lang="en-IN" sz="1500" dirty="0"/>
              <a:t> = 4,h1("With for column here is 4"),inverse=</a:t>
            </a:r>
            <a:r>
              <a:rPr lang="en-IN" sz="1500" dirty="0" err="1"/>
              <a:t>TRUE,style</a:t>
            </a:r>
            <a:r>
              <a:rPr lang="en-IN" sz="1500" dirty="0"/>
              <a:t> = "</a:t>
            </a:r>
            <a:r>
              <a:rPr lang="en-IN" sz="1500" b="1" dirty="0"/>
              <a:t>background-</a:t>
            </a:r>
            <a:r>
              <a:rPr lang="en-IN" sz="1500" b="1" dirty="0" err="1"/>
              <a:t>color</a:t>
            </a:r>
            <a:r>
              <a:rPr lang="en-IN" sz="1500" dirty="0"/>
              <a:t>: #add8e6;",</a:t>
            </a:r>
            <a:r>
              <a:rPr lang="en-IN" sz="1500" b="1" dirty="0"/>
              <a:t>style</a:t>
            </a:r>
            <a:r>
              <a:rPr lang="en-IN" sz="1500" dirty="0"/>
              <a:t> = "</a:t>
            </a:r>
            <a:r>
              <a:rPr lang="en-IN" sz="1500" dirty="0" err="1"/>
              <a:t>color</a:t>
            </a:r>
            <a:r>
              <a:rPr lang="en-IN" sz="1500" dirty="0"/>
              <a:t>: red;"),</a:t>
            </a:r>
          </a:p>
          <a:p>
            <a:pPr marL="0" indent="0">
              <a:buNone/>
            </a:pPr>
            <a:r>
              <a:rPr lang="en-IN" sz="1500" dirty="0"/>
              <a:t>column(width = 4,h1("With for column here is 4"),inverse=</a:t>
            </a:r>
            <a:r>
              <a:rPr lang="en-IN" sz="1500" dirty="0" err="1"/>
              <a:t>TRUE,style</a:t>
            </a:r>
            <a:r>
              <a:rPr lang="en-IN" sz="1500" dirty="0"/>
              <a:t> = "background-</a:t>
            </a:r>
            <a:r>
              <a:rPr lang="en-IN" sz="1500" dirty="0" err="1"/>
              <a:t>color</a:t>
            </a:r>
            <a:r>
              <a:rPr lang="en-IN" sz="1500" dirty="0"/>
              <a:t>: #add8e6;",style = "</a:t>
            </a:r>
            <a:r>
              <a:rPr lang="en-IN" sz="1500" dirty="0" err="1"/>
              <a:t>color</a:t>
            </a:r>
            <a:r>
              <a:rPr lang="en-IN" sz="1500" dirty="0"/>
              <a:t>: red;"),</a:t>
            </a:r>
          </a:p>
          <a:p>
            <a:pPr marL="0" indent="0">
              <a:buNone/>
            </a:pPr>
            <a:r>
              <a:rPr lang="en-IN" sz="1500" dirty="0"/>
              <a:t>column(width = 4,h1("With for column here is 4"),inverse=</a:t>
            </a:r>
            <a:r>
              <a:rPr lang="en-IN" sz="1500" dirty="0" err="1"/>
              <a:t>TRUE,style</a:t>
            </a:r>
            <a:r>
              <a:rPr lang="en-IN" sz="1500" dirty="0"/>
              <a:t> = "background-</a:t>
            </a:r>
            <a:r>
              <a:rPr lang="en-IN" sz="1500" dirty="0" err="1"/>
              <a:t>color</a:t>
            </a:r>
            <a:r>
              <a:rPr lang="en-IN" sz="1500" dirty="0"/>
              <a:t>: #add8e6;",style = "</a:t>
            </a:r>
            <a:r>
              <a:rPr lang="en-IN" sz="1500" dirty="0" err="1"/>
              <a:t>color</a:t>
            </a:r>
            <a:r>
              <a:rPr lang="en-IN" sz="1500" dirty="0"/>
              <a:t>: red;")),</a:t>
            </a:r>
          </a:p>
          <a:p>
            <a:pPr marL="0" indent="0">
              <a:buNone/>
            </a:pPr>
            <a:r>
              <a:rPr lang="en-IN" sz="1500" dirty="0" err="1"/>
              <a:t>fluidRow</a:t>
            </a:r>
            <a:r>
              <a:rPr lang="en-IN" sz="1500" dirty="0"/>
              <a:t>(column(width = 12, h1("Column with width 12"),style = "</a:t>
            </a:r>
            <a:r>
              <a:rPr lang="en-IN" sz="1500" dirty="0" err="1"/>
              <a:t>color</a:t>
            </a:r>
            <a:r>
              <a:rPr lang="en-IN" sz="1500" dirty="0"/>
              <a:t>: </a:t>
            </a:r>
            <a:r>
              <a:rPr lang="en-IN" sz="1500" dirty="0" err="1"/>
              <a:t>red;",style</a:t>
            </a:r>
            <a:r>
              <a:rPr lang="en-IN" sz="1500" dirty="0"/>
              <a:t> = "background-</a:t>
            </a:r>
            <a:r>
              <a:rPr lang="en-IN" sz="1500" dirty="0" err="1"/>
              <a:t>color</a:t>
            </a:r>
            <a:r>
              <a:rPr lang="en-IN" sz="1500" dirty="0"/>
              <a:t>: #add8e6;")),</a:t>
            </a:r>
          </a:p>
          <a:p>
            <a:pPr marL="0" indent="0">
              <a:buNone/>
            </a:pPr>
            <a:r>
              <a:rPr lang="en-IN" sz="1500" dirty="0"/>
              <a:t> (column(width = 12, h1("Similarly you can </a:t>
            </a:r>
            <a:r>
              <a:rPr lang="en-IN" sz="1500" dirty="0" err="1"/>
              <a:t>divive</a:t>
            </a:r>
            <a:r>
              <a:rPr lang="en-IN" sz="1500" dirty="0"/>
              <a:t> this into multiple columns and specify width using </a:t>
            </a:r>
            <a:r>
              <a:rPr lang="en-IN" sz="1500" dirty="0" err="1"/>
              <a:t>Fluidrow</a:t>
            </a:r>
            <a:r>
              <a:rPr lang="en-IN" sz="1500" dirty="0"/>
              <a:t>() function"),style = "</a:t>
            </a:r>
            <a:r>
              <a:rPr lang="en-IN" sz="1500" dirty="0" err="1"/>
              <a:t>color</a:t>
            </a:r>
            <a:r>
              <a:rPr lang="en-IN" sz="1500" dirty="0"/>
              <a:t>: </a:t>
            </a:r>
            <a:r>
              <a:rPr lang="en-IN" sz="1500" dirty="0" err="1"/>
              <a:t>red;",style</a:t>
            </a:r>
            <a:r>
              <a:rPr lang="en-IN" sz="1500" dirty="0"/>
              <a:t> = "background-</a:t>
            </a:r>
            <a:r>
              <a:rPr lang="en-IN" sz="1500" dirty="0" err="1"/>
              <a:t>color</a:t>
            </a:r>
            <a:r>
              <a:rPr lang="en-IN" sz="1500" dirty="0"/>
              <a:t>: #add8e6;")) )</a:t>
            </a:r>
          </a:p>
        </p:txBody>
      </p:sp>
    </p:spTree>
    <p:extLst>
      <p:ext uri="{BB962C8B-B14F-4D97-AF65-F5344CB8AC3E}">
        <p14:creationId xmlns:p14="http://schemas.microsoft.com/office/powerpoint/2010/main" val="13672845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EECA6A1-B1B1-482A-A8EE-C74C9D27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7" y="156117"/>
            <a:ext cx="8541834" cy="47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02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28B4-C1BC-4AFC-B143-8D370BAF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layout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0F239-8262-4139-B996-1719F85CC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err="1"/>
              <a:t>fluidPage</a:t>
            </a:r>
            <a:r>
              <a:rPr lang="en-US" sz="1200" dirty="0"/>
              <a:t>(</a:t>
            </a:r>
            <a:r>
              <a:rPr lang="en-US" sz="1200" b="1" dirty="0" err="1"/>
              <a:t>verticalLayout</a:t>
            </a:r>
            <a:r>
              <a:rPr lang="en-US" sz="1200" dirty="0"/>
              <a:t>(</a:t>
            </a:r>
          </a:p>
          <a:p>
            <a:pPr marL="0" indent="0">
              <a:buNone/>
            </a:pPr>
            <a:r>
              <a:rPr lang="en-US" sz="1200" dirty="0"/>
              <a:t>              </a:t>
            </a:r>
            <a:r>
              <a:rPr lang="en-US" sz="1200" b="1" dirty="0" err="1"/>
              <a:t>titlePanel</a:t>
            </a:r>
            <a:r>
              <a:rPr lang="en-US" sz="1200" dirty="0"/>
              <a:t>("Vertical layout example"),</a:t>
            </a:r>
          </a:p>
          <a:p>
            <a:pPr marL="0" indent="0">
              <a:buNone/>
            </a:pPr>
            <a:r>
              <a:rPr lang="en-US" sz="1200" dirty="0"/>
              <a:t>                </a:t>
            </a:r>
            <a:r>
              <a:rPr lang="en-US" sz="1200" dirty="0" err="1"/>
              <a:t>plotOutput</a:t>
            </a:r>
            <a:r>
              <a:rPr lang="en-US" sz="1200" dirty="0"/>
              <a:t>("plot4"),</a:t>
            </a:r>
          </a:p>
          <a:p>
            <a:pPr marL="0" indent="0">
              <a:buNone/>
            </a:pPr>
            <a:r>
              <a:rPr lang="en-US" sz="1200" dirty="0"/>
              <a:t>                h1("Well Panel example"),</a:t>
            </a:r>
          </a:p>
          <a:p>
            <a:pPr marL="0" indent="0">
              <a:buNone/>
            </a:pPr>
            <a:r>
              <a:rPr lang="en-US" sz="1200" dirty="0"/>
              <a:t>             </a:t>
            </a:r>
            <a:r>
              <a:rPr lang="en-US" sz="1200" b="1" dirty="0" err="1"/>
              <a:t>wellPanel</a:t>
            </a:r>
            <a:r>
              <a:rPr lang="en-US" sz="1200" dirty="0"/>
              <a:t>(</a:t>
            </a:r>
            <a:r>
              <a:rPr lang="en-US" sz="1200" dirty="0" err="1"/>
              <a:t>sliderInput</a:t>
            </a:r>
            <a:r>
              <a:rPr lang="en-US" sz="1200" dirty="0"/>
              <a:t>("ns", "Number of points", 10, 200,</a:t>
            </a:r>
          </a:p>
          <a:p>
            <a:pPr marL="0" indent="0">
              <a:buNone/>
            </a:pPr>
            <a:r>
              <a:rPr lang="en-US" sz="1200" dirty="0"/>
              <a:t>                                              value = 50, step = 10) ),</a:t>
            </a:r>
          </a:p>
          <a:p>
            <a:pPr marL="0" indent="0">
              <a:buNone/>
            </a:pPr>
            <a:r>
              <a:rPr lang="en-US" sz="1200" dirty="0"/>
              <a:t>                              h1("With out Well Panel "),</a:t>
            </a:r>
          </a:p>
          <a:p>
            <a:pPr marL="0" indent="0">
              <a:buNone/>
            </a:pPr>
            <a:r>
              <a:rPr lang="en-US" sz="1200" dirty="0"/>
              <a:t>                  </a:t>
            </a:r>
            <a:r>
              <a:rPr lang="en-US" sz="1200" dirty="0" err="1"/>
              <a:t>sliderInput</a:t>
            </a:r>
            <a:r>
              <a:rPr lang="en-US" sz="1200" dirty="0"/>
              <a:t>("ns", "Number of points", 10, 200,</a:t>
            </a:r>
          </a:p>
          <a:p>
            <a:pPr marL="0" indent="0">
              <a:buNone/>
            </a:pPr>
            <a:r>
              <a:rPr lang="en-US" sz="1200" dirty="0"/>
              <a:t>                    value = 50, step = 10) )  )</a:t>
            </a:r>
            <a:endParaRPr lang="en-IN" sz="12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79628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42877C-7304-411E-95BD-D8A63B211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67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3F6A-970C-458D-8C43-B410C290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layout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AE137-7929-4C24-9663-0E4CD05FA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400" dirty="0"/>
              <a:t> </a:t>
            </a:r>
            <a:r>
              <a:rPr lang="en-IN" sz="1400" dirty="0" err="1"/>
              <a:t>tabPanel</a:t>
            </a:r>
            <a:r>
              <a:rPr lang="en-IN" sz="1400" dirty="0"/>
              <a:t>("</a:t>
            </a:r>
            <a:r>
              <a:rPr lang="en-IN" sz="1400" dirty="0" err="1"/>
              <a:t>SplitLayout</a:t>
            </a:r>
            <a:r>
              <a:rPr lang="en-IN" sz="1400" dirty="0"/>
              <a:t>()",</a:t>
            </a:r>
          </a:p>
          <a:p>
            <a:pPr marL="0" indent="0">
              <a:buNone/>
            </a:pPr>
            <a:r>
              <a:rPr lang="en-IN" sz="1400" dirty="0"/>
              <a:t>                    </a:t>
            </a:r>
            <a:r>
              <a:rPr lang="en-IN" sz="1400" b="1" dirty="0" err="1"/>
              <a:t>splitLayout</a:t>
            </a:r>
            <a:r>
              <a:rPr lang="en-IN" sz="1400" dirty="0"/>
              <a:t>(style = "border: 1px solid  silver;", </a:t>
            </a:r>
            <a:r>
              <a:rPr lang="en-IN" sz="1400" dirty="0" err="1"/>
              <a:t>cellWidths</a:t>
            </a:r>
            <a:r>
              <a:rPr lang="en-IN" sz="1400" dirty="0"/>
              <a:t> = 600, </a:t>
            </a:r>
            <a:r>
              <a:rPr lang="en-IN" sz="1400" dirty="0" err="1"/>
              <a:t>cellArgs</a:t>
            </a:r>
            <a:r>
              <a:rPr lang="en-IN" sz="1400" dirty="0"/>
              <a:t> = list(style = "padding: 12px"),</a:t>
            </a:r>
          </a:p>
          <a:p>
            <a:pPr marL="0" indent="0">
              <a:buNone/>
            </a:pPr>
            <a:r>
              <a:rPr lang="en-IN" sz="1400" b="1" dirty="0" err="1"/>
              <a:t>plotOutput</a:t>
            </a:r>
            <a:r>
              <a:rPr lang="en-IN" sz="1400" dirty="0"/>
              <a:t>("plot1"),</a:t>
            </a:r>
          </a:p>
          <a:p>
            <a:pPr marL="0" indent="0">
              <a:buNone/>
            </a:pPr>
            <a:r>
              <a:rPr lang="en-IN" sz="1400" dirty="0" err="1"/>
              <a:t>plotOutput</a:t>
            </a:r>
            <a:r>
              <a:rPr lang="en-IN" sz="1400" dirty="0"/>
              <a:t>("plot2"),</a:t>
            </a:r>
          </a:p>
          <a:p>
            <a:pPr marL="0" indent="0">
              <a:buNone/>
            </a:pPr>
            <a:r>
              <a:rPr lang="en-IN" sz="1400" dirty="0" err="1"/>
              <a:t>plotOutput</a:t>
            </a:r>
            <a:r>
              <a:rPr lang="en-IN" sz="1400" dirty="0"/>
              <a:t>("plot3")</a:t>
            </a:r>
          </a:p>
          <a:p>
            <a:pPr marL="0" indent="0">
              <a:buNone/>
            </a:pPr>
            <a:r>
              <a:rPr lang="en-IN" sz="1400" dirty="0"/>
              <a:t>)</a:t>
            </a:r>
          </a:p>
          <a:p>
            <a:pPr marL="0" indent="0">
              <a:buNone/>
            </a:pPr>
            <a:r>
              <a:rPr lang="en-IN" sz="1400" dirty="0"/>
              <a:t>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233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9510-39DE-4F0B-8BA0-51A5FD23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94" y="111512"/>
            <a:ext cx="6683765" cy="550127"/>
          </a:xfrm>
        </p:spPr>
        <p:txBody>
          <a:bodyPr/>
          <a:lstStyle/>
          <a:p>
            <a:r>
              <a:rPr lang="de-DE" dirty="0"/>
              <a:t>            Recap</a:t>
            </a:r>
            <a:endParaRPr lang="en-IN" dirty="0"/>
          </a:p>
        </p:txBody>
      </p:sp>
      <p:pic>
        <p:nvPicPr>
          <p:cNvPr id="4" name="Content Placeholder 3" descr="A picture containing knife, table, pan&#10;&#10;Description automatically generated">
            <a:extLst>
              <a:ext uri="{FF2B5EF4-FFF2-40B4-BE49-F238E27FC236}">
                <a16:creationId xmlns:a16="http://schemas.microsoft.com/office/drawing/2014/main" id="{34B25CDB-D524-8841-817D-C1921E3ED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66" y="170602"/>
            <a:ext cx="2535044" cy="127867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16B28C-8A87-A442-A178-02C46C48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51" y="1656583"/>
            <a:ext cx="2362200" cy="91516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5B4A94-8ABA-3545-ADBD-D013970B1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60" y="2796655"/>
            <a:ext cx="2624255" cy="109696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4DA376-E40A-41EC-A5A8-77112D203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4118523"/>
            <a:ext cx="2627311" cy="10041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A55B83-C0FE-4478-8319-78FF46B7104C}"/>
              </a:ext>
            </a:extLst>
          </p:cNvPr>
          <p:cNvSpPr/>
          <p:nvPr/>
        </p:nvSpPr>
        <p:spPr>
          <a:xfrm>
            <a:off x="2932109" y="780585"/>
            <a:ext cx="493321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Begin each with a template</a:t>
            </a:r>
          </a:p>
          <a:p>
            <a:endParaRPr lang="de-DE" dirty="0"/>
          </a:p>
          <a:p>
            <a:r>
              <a:rPr lang="de-DE" dirty="0"/>
              <a:t>Add elements as arguments to fluidpage()</a:t>
            </a:r>
          </a:p>
          <a:p>
            <a:endParaRPr lang="en-IN" dirty="0"/>
          </a:p>
          <a:p>
            <a:endParaRPr lang="en-IN" dirty="0"/>
          </a:p>
          <a:p>
            <a:r>
              <a:rPr lang="de-DE" dirty="0"/>
              <a:t>Create reactive input with an input() function</a:t>
            </a:r>
          </a:p>
          <a:p>
            <a:endParaRPr lang="de-DE" dirty="0"/>
          </a:p>
          <a:p>
            <a:r>
              <a:rPr lang="de-DE" dirty="0"/>
              <a:t>Display reactive results with an output() function</a:t>
            </a:r>
          </a:p>
          <a:p>
            <a:endParaRPr lang="de-DE" dirty="0"/>
          </a:p>
          <a:p>
            <a:r>
              <a:rPr lang="de-DE" dirty="0"/>
              <a:t>Use the server function to assemble inputs into                                                                            outputs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73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1DF6A-12F5-4DA2-9AAD-6C81C78D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39"/>
            <a:ext cx="9144000" cy="51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829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1B68A6-03E8-484A-8308-6EA9A361EBB5}"/>
              </a:ext>
            </a:extLst>
          </p:cNvPr>
          <p:cNvSpPr txBox="1"/>
          <p:nvPr/>
        </p:nvSpPr>
        <p:spPr>
          <a:xfrm>
            <a:off x="1256733" y="514350"/>
            <a:ext cx="6000750" cy="2228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9340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271F-A91B-41E0-BD4A-33FD6449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24674"/>
            <a:ext cx="9143999" cy="42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1"/>
            <a:ext cx="9144000" cy="4798031"/>
          </a:xfrm>
        </p:spPr>
      </p:pic>
    </p:spTree>
    <p:extLst>
      <p:ext uri="{BB962C8B-B14F-4D97-AF65-F5344CB8AC3E}">
        <p14:creationId xmlns:p14="http://schemas.microsoft.com/office/powerpoint/2010/main" val="261533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40" y="1600200"/>
            <a:ext cx="5638896" cy="2833688"/>
          </a:xfrm>
        </p:spPr>
      </p:pic>
    </p:spTree>
    <p:extLst>
      <p:ext uri="{BB962C8B-B14F-4D97-AF65-F5344CB8AC3E}">
        <p14:creationId xmlns:p14="http://schemas.microsoft.com/office/powerpoint/2010/main" val="34947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16" y="1600200"/>
            <a:ext cx="5541744" cy="2833688"/>
          </a:xfrm>
        </p:spPr>
      </p:pic>
    </p:spTree>
    <p:extLst>
      <p:ext uri="{BB962C8B-B14F-4D97-AF65-F5344CB8AC3E}">
        <p14:creationId xmlns:p14="http://schemas.microsoft.com/office/powerpoint/2010/main" val="23200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267" y="1564428"/>
            <a:ext cx="5804617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267" y="1307574"/>
            <a:ext cx="5804617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594" y="1428750"/>
            <a:ext cx="5804617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3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222" y="1328122"/>
            <a:ext cx="5804617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798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Basics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B917E49-CF03-484C-A79D-50065B266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02" y="1600200"/>
            <a:ext cx="5887772" cy="2833688"/>
          </a:xfrm>
        </p:spPr>
      </p:pic>
    </p:spTree>
    <p:extLst>
      <p:ext uri="{BB962C8B-B14F-4D97-AF65-F5344CB8AC3E}">
        <p14:creationId xmlns:p14="http://schemas.microsoft.com/office/powerpoint/2010/main" val="427759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724" y="1600200"/>
            <a:ext cx="5040127" cy="28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42" y="1816726"/>
            <a:ext cx="4953691" cy="2400635"/>
          </a:xfrm>
        </p:spPr>
      </p:pic>
    </p:spTree>
    <p:extLst>
      <p:ext uri="{BB962C8B-B14F-4D97-AF65-F5344CB8AC3E}">
        <p14:creationId xmlns:p14="http://schemas.microsoft.com/office/powerpoint/2010/main" val="114811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82" y="1600200"/>
            <a:ext cx="5639411" cy="2833688"/>
          </a:xfrm>
        </p:spPr>
      </p:pic>
    </p:spTree>
    <p:extLst>
      <p:ext uri="{BB962C8B-B14F-4D97-AF65-F5344CB8AC3E}">
        <p14:creationId xmlns:p14="http://schemas.microsoft.com/office/powerpoint/2010/main" val="362038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16" y="1600200"/>
            <a:ext cx="5754343" cy="2833688"/>
          </a:xfrm>
        </p:spPr>
      </p:pic>
    </p:spTree>
    <p:extLst>
      <p:ext uri="{BB962C8B-B14F-4D97-AF65-F5344CB8AC3E}">
        <p14:creationId xmlns:p14="http://schemas.microsoft.com/office/powerpoint/2010/main" val="208047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09" y="1428750"/>
            <a:ext cx="5833638" cy="2833688"/>
          </a:xfrm>
        </p:spPr>
      </p:pic>
    </p:spTree>
    <p:extLst>
      <p:ext uri="{BB962C8B-B14F-4D97-AF65-F5344CB8AC3E}">
        <p14:creationId xmlns:p14="http://schemas.microsoft.com/office/powerpoint/2010/main" val="33441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75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</a:pPr>
            <a:r>
              <a:rPr lang="en" sz="48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 Puts: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1440180" y="1594484"/>
            <a:ext cx="6560820" cy="27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renderDataTable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renderImage</a:t>
            </a:r>
            <a:endParaRPr sz="1100" dirty="0"/>
          </a:p>
          <a:p>
            <a:pPr marL="2540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renderPlot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renderPrint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renderTable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renderText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renderUI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ctrTitle"/>
          </p:nvPr>
        </p:nvSpPr>
        <p:spPr>
          <a:xfrm>
            <a:off x="1143000" y="-29392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Times New Roman"/>
              <a:buNone/>
            </a:pPr>
            <a:r>
              <a:rPr lang="en" sz="4800" b="1" i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DT::renderDataTable: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1143000" y="1508759"/>
            <a:ext cx="6858000" cy="336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 b="1" i="1">
                <a:latin typeface="Times New Roman"/>
                <a:ea typeface="Times New Roman"/>
                <a:cs typeface="Times New Roman"/>
                <a:sym typeface="Times New Roman"/>
              </a:rPr>
              <a:t>renderDataTable(expr, options, callback, escape, env, quoted)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Expr: An expression that returns a data frame or a matrix.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Options: A list of initialization options to be passed to DataTables, or a function to return such a list.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Escape: Whether to escape from table.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Env: This function helps to evaluate the expr.</a:t>
            </a:r>
            <a:endParaRPr sz="180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 descr="A screenshot of a computer&#10;&#10;Description automatically generated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8325" y="1068550"/>
            <a:ext cx="3886200" cy="28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sz="half" idx="2"/>
          </p:nvPr>
        </p:nvSpPr>
        <p:spPr>
          <a:xfrm>
            <a:off x="4629150" y="464234"/>
            <a:ext cx="3886200" cy="416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#rendertabledata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install.packages("DT")                         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library(DT)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library(shiny)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ui = basicPage(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h2("The mtcars data"),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DT::dataTableOutput("mytable")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server = function(input, output) {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output$mytable = DT::renderDataTable({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  mtcars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})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shinyApp(ui, server)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/>
          </p:nvPr>
        </p:nvSpPr>
        <p:spPr>
          <a:xfrm>
            <a:off x="1143000" y="142060"/>
            <a:ext cx="6858000" cy="8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Times New Roman"/>
              <a:buNone/>
            </a:pPr>
            <a:r>
              <a:rPr lang="en" sz="4800" b="1" i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DT::renderImage: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1143000" y="1200150"/>
            <a:ext cx="6858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 b="1" i="1" dirty="0">
                <a:latin typeface="Times New Roman"/>
                <a:ea typeface="Times New Roman"/>
                <a:cs typeface="Times New Roman"/>
                <a:sym typeface="Times New Roman"/>
              </a:rPr>
              <a:t>renderImage(expr, env, quoted, deleteFile )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Expr: An expression that return list.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Env: This function helps to evaluate the expr. 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deleteFile: This function helps to delete the image after it is being sent.</a:t>
            </a:r>
            <a:endParaRPr sz="1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A4FC-56A1-408C-A78C-B99276AF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Shiny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E8DAF-365D-4A9A-8568-6FDD0DDED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909" y="2289717"/>
            <a:ext cx="6686550" cy="2143700"/>
          </a:xfrm>
        </p:spPr>
        <p:txBody>
          <a:bodyPr/>
          <a:lstStyle/>
          <a:p>
            <a:r>
              <a:rPr lang="de-DE" sz="1400" dirty="0"/>
              <a:t>Shiny Framework is basically a web framework which help to develop web application within the 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82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 descr="A screenshot of a social media post&#10;&#10;Description automatically generated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18507" y="985744"/>
            <a:ext cx="5974624" cy="3344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1143000" y="-120047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Times New Roman"/>
              <a:buNone/>
            </a:pPr>
            <a:r>
              <a:rPr lang="en" sz="4800" b="1" i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DT::renderPlot: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1143000" y="1594484"/>
            <a:ext cx="6858000" cy="319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 b="1" i="1">
                <a:latin typeface="Times New Roman"/>
                <a:ea typeface="Times New Roman"/>
                <a:cs typeface="Times New Roman"/>
                <a:sym typeface="Times New Roman"/>
              </a:rPr>
              <a:t>renderPlot(expr, width, height, res, env, quoted, func)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Exp: Expression that generates the graph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Width/height: This function helps to specify the size of the image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Res: This function used to specify the resolution of the image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 descr="A screenshot of a social media post&#10;&#10;Description automatically generated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7634" y="664698"/>
            <a:ext cx="3886200" cy="33674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>
            <a:spLocks noGrp="1"/>
          </p:cNvSpPr>
          <p:nvPr>
            <p:ph sz="half" idx="2"/>
          </p:nvPr>
        </p:nvSpPr>
        <p:spPr>
          <a:xfrm>
            <a:off x="4629150" y="358727"/>
            <a:ext cx="3886200" cy="427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if (interactive()) {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shinyApp(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ui = fluidPage(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sidebarLayout(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  sidebarPanel(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    actionButton("newplot", "New plot")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  ),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  mainPanel(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    plotOutput("plot")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  ))),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server = function(input, output) {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output$plot &lt;- renderPlot({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  input$newplot</a:t>
            </a:r>
            <a:endParaRPr sz="10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  # Add a little noise to the cars data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  cars2 &lt;- cars + rnorm(nrow(cars))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  plot(cars2)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  })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  }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  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000"/>
              <a:buNone/>
            </a:pPr>
            <a:r>
              <a:rPr lang="en" sz="1000"/>
              <a:t>}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ctrTitle"/>
          </p:nvPr>
        </p:nvSpPr>
        <p:spPr>
          <a:xfrm>
            <a:off x="1137285" y="0"/>
            <a:ext cx="6858000" cy="92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</a:pPr>
            <a:r>
              <a:rPr lang="en" sz="4800" i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DT::renderPrint: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1143000" y="1045845"/>
            <a:ext cx="6858000" cy="289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 b="1" i="1">
                <a:latin typeface="Times New Roman"/>
                <a:ea typeface="Times New Roman"/>
                <a:cs typeface="Times New Roman"/>
                <a:sym typeface="Times New Roman"/>
              </a:rPr>
              <a:t>renderPrint(expr, env, quoted, width, func)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Expr:  An expression that may print out and/or return a printable R object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Env: The environment in which to evaluate the expr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Width: The value for option print</a:t>
            </a:r>
            <a:endParaRPr sz="180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 descr="A screen shot of a computer&#10;&#10;Description automatically generated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0459" y="1593167"/>
            <a:ext cx="3766669" cy="222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sz="half" idx="2"/>
          </p:nvPr>
        </p:nvSpPr>
        <p:spPr>
          <a:xfrm>
            <a:off x="4735551" y="1338146"/>
            <a:ext cx="3709638" cy="213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900" dirty="0"/>
              <a:t>isolate({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900" dirty="0"/>
              <a:t>visFun &lt;- renderPrint( "foo" )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900" dirty="0"/>
              <a:t>visFun()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900" dirty="0"/>
              <a:t>})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900" dirty="0"/>
              <a:t># '[1] "foo"'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900" dirty="0"/>
              <a:t>isolate({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900" dirty="0"/>
              <a:t>invisFun &lt;- renderPrint({ invisible("foo") })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900" dirty="0"/>
              <a:t>invisFun()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900" dirty="0"/>
              <a:t># ''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900"/>
              <a:buNone/>
            </a:pPr>
            <a:r>
              <a:rPr lang="en" sz="1900" dirty="0"/>
              <a:t>})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ctrTitle"/>
          </p:nvPr>
        </p:nvSpPr>
        <p:spPr>
          <a:xfrm>
            <a:off x="1005840" y="-590550"/>
            <a:ext cx="6858000" cy="148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</a:pPr>
            <a:r>
              <a:rPr lang="en" sz="4800" i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DT::renderTable: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1"/>
          </p:nvPr>
        </p:nvSpPr>
        <p:spPr>
          <a:xfrm>
            <a:off x="1143000" y="1045845"/>
            <a:ext cx="6858000" cy="305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 b="1" i="1">
                <a:latin typeface="Times New Roman"/>
                <a:ea typeface="Times New Roman"/>
                <a:cs typeface="Times New Roman"/>
                <a:sym typeface="Times New Roman"/>
              </a:rPr>
              <a:t>renderTable(expr, env, quoted, func)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Expr: An expression that returns an R object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Env: The environment in which to evaluate the expr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Quoted: Is expr is a quoted expression(with quote())? This is useful if you want to save the expression in variable</a:t>
            </a:r>
            <a:endParaRPr sz="180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 descr="A screenshot of a cell phone&#10;&#10;Description automatically generated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tretch/>
        </p:blipFill>
        <p:spPr>
          <a:xfrm>
            <a:off x="796655" y="1354046"/>
            <a:ext cx="3235325" cy="235955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sz="half" idx="2"/>
          </p:nvPr>
        </p:nvSpPr>
        <p:spPr>
          <a:xfrm>
            <a:off x="4629150" y="516988"/>
            <a:ext cx="3886200" cy="4115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#rendertable</a:t>
            </a:r>
            <a:endParaRPr sz="15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if (interactive()) {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# table example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shinyApp(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  ui = fluidPage(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    fluidRow(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      column(12,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             tableOutput('table')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      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    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  ),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  server = function(input, output) {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    output$table &lt;- renderTable(iris)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  }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  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} 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ctrTitle"/>
          </p:nvPr>
        </p:nvSpPr>
        <p:spPr>
          <a:xfrm>
            <a:off x="1143000" y="-89535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</a:pPr>
            <a:r>
              <a:rPr lang="en" sz="4800" i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DT::renderText: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1"/>
          </p:nvPr>
        </p:nvSpPr>
        <p:spPr>
          <a:xfrm>
            <a:off x="1143000" y="1071699"/>
            <a:ext cx="6858000" cy="328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 b="1" i="1">
                <a:latin typeface="Times New Roman"/>
                <a:ea typeface="Times New Roman"/>
                <a:cs typeface="Times New Roman"/>
                <a:sym typeface="Times New Roman"/>
              </a:rPr>
              <a:t>renderText(expr, env, quoted, func)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Expr: An expression that returns an R object that can be used as an argument to </a:t>
            </a:r>
            <a:r>
              <a:rPr lang="en" sz="1800" i="1">
                <a:latin typeface="Times New Roman"/>
                <a:ea typeface="Times New Roman"/>
                <a:cs typeface="Times New Roman"/>
                <a:sym typeface="Times New Roman"/>
              </a:rPr>
              <a:t>cat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Env: The environment in which to evaluate the expr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Quoted: : Is expr is a quoted expression(with quote())? This is useful if you want to save the expression in variable</a:t>
            </a:r>
            <a:endParaRPr sz="180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 descr="A screen shot of a social media post&#10;&#10;Description automatically generated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4061" y="1160585"/>
            <a:ext cx="3095908" cy="294067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>
            <a:spLocks noGrp="1"/>
          </p:cNvSpPr>
          <p:nvPr>
            <p:ph sz="half" idx="2"/>
          </p:nvPr>
        </p:nvSpPr>
        <p:spPr>
          <a:xfrm>
            <a:off x="4325815" y="643597"/>
            <a:ext cx="4189535" cy="39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#renderText</a:t>
            </a:r>
            <a:endParaRPr sz="12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isolate({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visFun &lt;- renderText({ "foo" })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visFun()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# 'foo'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invisFun &lt;- renderText({ invisible("foo") })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invisFun()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# 'foo'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multiprintFun &lt;- renderText({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  print("foo");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  "bar"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})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multiprintFun()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# 'bar'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})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ctrTitle"/>
          </p:nvPr>
        </p:nvSpPr>
        <p:spPr>
          <a:xfrm>
            <a:off x="1143000" y="-89535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</a:pPr>
            <a:r>
              <a:rPr lang="en" sz="4800" i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DT::renderUI: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1143000" y="1148715"/>
            <a:ext cx="6858000" cy="279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 b="1" i="1">
                <a:latin typeface="Times New Roman"/>
                <a:ea typeface="Times New Roman"/>
                <a:cs typeface="Times New Roman"/>
                <a:sym typeface="Times New Roman"/>
              </a:rPr>
              <a:t>renderUI(expr, env, quoted, func)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Expr: An expression that returns the shiny tag object HTML() or list of such objects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Env: The environment in which to evaluate the expr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5E42-D031-4067-A5CC-B725DB96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Benefits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7AC8-182F-4903-A324-D03EDF7BF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Diversity- You can communicate results via interactive charts, visualizations, text, or tables.</a:t>
            </a:r>
          </a:p>
          <a:p>
            <a:endParaRPr lang="de-DE" dirty="0"/>
          </a:p>
          <a:p>
            <a:r>
              <a:rPr lang="de-DE" dirty="0"/>
              <a:t>Ease-of-use- If you already know R, you can rapidly develop a cool Shiny app.</a:t>
            </a:r>
          </a:p>
          <a:p>
            <a:endParaRPr lang="de-DE" dirty="0"/>
          </a:p>
          <a:p>
            <a:r>
              <a:rPr lang="de-DE" dirty="0"/>
              <a:t>Share-ability- Built-in capabilities let you share your work easily with colleagues and friends.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59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GB" sz="3200" b="1" dirty="0"/>
              <a:t>Reactivity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659E593-27C4-47A8-A759-D3708C0BE1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0D45222-3D4D-408A-ACB2-97428C7BE235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110" b="-1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35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2E2A49C-A320-49ED-AA05-0A044FBE2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r="-1" b="-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47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hite&#10;&#10;Description automatically generated">
            <a:extLst>
              <a:ext uri="{FF2B5EF4-FFF2-40B4-BE49-F238E27FC236}">
                <a16:creationId xmlns:a16="http://schemas.microsoft.com/office/drawing/2014/main" id="{3416895F-D7FC-4B78-A60E-DB02BDA57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6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DDBB9ED1-D0C5-4595-A845-B9D1A035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21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35887C-6DFB-48EA-8A97-78C4AC36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/>
              <a:t>Topics to be covered :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C82CC-3E5B-40F5-B55D-C7DC90D4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Reactive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Modularize Reactions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Prevent Reactions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6101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46E6C5-5AD2-417B-B852-4C934D7AC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71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8F2746-17D4-44E2-9708-1DF33C2EB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391"/>
            <a:ext cx="9144000" cy="50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57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298AC5-5F10-4A3C-A6A8-3A699B511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8" y="0"/>
            <a:ext cx="9003322" cy="52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66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6328D0-63C5-4A06-A1E3-F7A5EC324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87345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2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AABC-B275-4747-9DFF-E55A5559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D9A8-31E4-4D63-84BA-8E96C4A38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UNDERSTAND THE ARCHITECTURE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7654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80D282-3C8F-41EC-8AED-AA1F29254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64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14D0F4-E47F-445C-A012-B08658E2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32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0EE2F-DD50-4999-9D58-F3C83DDD8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2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F61881-939D-4CBE-988E-C1D9503B9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1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54E486-768F-4E7A-B802-C1BE4465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/>
              <a:t>Modularize Reactions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25470-5A86-4A42-8352-CEE0749E9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Reactive()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589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908AA3-D309-4F42-953F-0853B9B5E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41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B492DA-A1D8-486B-A50C-CFB60C536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53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E23292-DAD8-4AF3-A7E1-49C377FB0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11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27CF94-E8D0-41DF-8CAD-1DC7C3CA8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77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1A9C75-8154-4ED5-BA33-3C525C1D8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4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4348-E535-49B9-A175-2413395D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A close up of a speaker&#10;&#10;Description automatically generated">
            <a:extLst>
              <a:ext uri="{FF2B5EF4-FFF2-40B4-BE49-F238E27FC236}">
                <a16:creationId xmlns:a16="http://schemas.microsoft.com/office/drawing/2014/main" id="{CF6CA2BD-467F-FB49-B032-4489FFC9B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69" y="1263185"/>
            <a:ext cx="2833688" cy="2833688"/>
          </a:xfrm>
          <a:prstGeom prst="rect">
            <a:avLst/>
          </a:prstGeom>
        </p:spPr>
      </p:pic>
      <p:pic>
        <p:nvPicPr>
          <p:cNvPr id="5" name="Picture 4" descr="A picture containing comb&#10;&#10;Description automatically generated">
            <a:extLst>
              <a:ext uri="{FF2B5EF4-FFF2-40B4-BE49-F238E27FC236}">
                <a16:creationId xmlns:a16="http://schemas.microsoft.com/office/drawing/2014/main" id="{D121A477-F7DC-A54D-9107-CEAAF8F9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336" y="1743404"/>
            <a:ext cx="1873250" cy="187325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C81B0D-FBBB-A545-88FB-4DF6FA0A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322" y="1137773"/>
            <a:ext cx="2880609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6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CCCD10-96C0-45FA-AFD7-6405FA4BD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09"/>
            <a:ext cx="9144000" cy="51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92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BBD46-3C56-456E-843F-EA08532E5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7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40567D-8464-4BB7-BB8E-7C4ADB02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56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DB9BD3C-B1C3-4F78-A8A0-9CAE48D3D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0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1ED73C-1FF7-493C-ACC9-98B4C1586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545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BFF668-15C7-46C7-9C14-E45B35DE4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57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731B6583-C609-4B82-A99F-E5BFA62BF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91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4" name="Google Shape;174;p31"/>
          <p:cNvSpPr txBox="1"/>
          <p:nvPr/>
        </p:nvSpPr>
        <p:spPr>
          <a:xfrm>
            <a:off x="2983650" y="884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220500"/>
            <a:ext cx="8499350" cy="46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428625"/>
            <a:ext cx="84993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peaker&#10;&#10;Description automatically generated">
            <a:extLst>
              <a:ext uri="{FF2B5EF4-FFF2-40B4-BE49-F238E27FC236}">
                <a16:creationId xmlns:a16="http://schemas.microsoft.com/office/drawing/2014/main" id="{EB73D0B5-CE2C-1247-AFCD-7B1678D6C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833688" cy="2206838"/>
          </a:xfrm>
          <a:prstGeom prst="rect">
            <a:avLst/>
          </a:prstGeom>
        </p:spPr>
      </p:pic>
      <p:pic>
        <p:nvPicPr>
          <p:cNvPr id="6" name="Picture 5" descr="A picture containing comb&#10;&#10;Description automatically generated">
            <a:extLst>
              <a:ext uri="{FF2B5EF4-FFF2-40B4-BE49-F238E27FC236}">
                <a16:creationId xmlns:a16="http://schemas.microsoft.com/office/drawing/2014/main" id="{AEB271F9-7641-BC48-9F4B-CFB881FCC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415" y="711315"/>
            <a:ext cx="1044575" cy="1044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AF1E6-4C8A-204C-A017-97086D285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45152" y="1"/>
            <a:ext cx="3144644" cy="200739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B159409-198A-D243-AFDB-679751B81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7" y="2304760"/>
            <a:ext cx="1128713" cy="112871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9979D7-7480-5948-8A1A-3719379AB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2" y="3604458"/>
            <a:ext cx="1272381" cy="1272381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03F4704-454C-E64B-8F90-0B66905E1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313" y="2073837"/>
            <a:ext cx="1128713" cy="1128713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07BE10C-37AA-8542-92EE-DFEAAA518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312" y="3604458"/>
            <a:ext cx="1128713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988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8" y="0"/>
            <a:ext cx="90780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2" y="0"/>
            <a:ext cx="9002598" cy="506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95" y="0"/>
            <a:ext cx="90403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22" y="113122"/>
            <a:ext cx="9030878" cy="503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71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27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86D1-9742-415D-951B-80FBD188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template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85E4-635A-47EC-9532-F5ED71FA5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library(shiny)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ui &lt;– fluidpage()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server &lt;- function(input, output) {}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shinyApp(ui = ui, server = server)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904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22" y="0"/>
            <a:ext cx="90308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3AF6-4AC5-4FFF-8680-94EF4ED7C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60" y="514349"/>
            <a:ext cx="3585861" cy="3669507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sz="3900"/>
              <a:t>User interface (ui)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E93DA-268C-4EF0-AF72-18AEE39B6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19" y="514350"/>
            <a:ext cx="3612429" cy="3652486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000" u="sng">
                <a:solidFill>
                  <a:schemeClr val="tx2">
                    <a:lumMod val="60000"/>
                    <a:lumOff val="40000"/>
                  </a:schemeClr>
                </a:solidFill>
              </a:rPr>
              <a:t>HTML</a:t>
            </a:r>
          </a:p>
          <a:p>
            <a:r>
              <a:rPr lang="en-IN" sz="3000" u="sng">
                <a:solidFill>
                  <a:schemeClr val="tx2">
                    <a:lumMod val="60000"/>
                    <a:lumOff val="40000"/>
                  </a:schemeClr>
                </a:solidFill>
              </a:rPr>
              <a:t>CSS</a:t>
            </a:r>
          </a:p>
          <a:p>
            <a:r>
              <a:rPr lang="en-IN" sz="3000" u="sng">
                <a:solidFill>
                  <a:schemeClr val="tx2">
                    <a:lumMod val="60000"/>
                    <a:lumOff val="40000"/>
                  </a:schemeClr>
                </a:solidFill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37376197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extBox 6">
            <a:extLst>
              <a:ext uri="{FF2B5EF4-FFF2-40B4-BE49-F238E27FC236}">
                <a16:creationId xmlns:a16="http://schemas.microsoft.com/office/drawing/2014/main" id="{E4FC2D69-4D5F-44D8-BAAD-CEAFB4ECE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304473"/>
              </p:ext>
            </p:extLst>
          </p:nvPr>
        </p:nvGraphicFramePr>
        <p:xfrm>
          <a:off x="2274088" y="1025736"/>
          <a:ext cx="5710184" cy="3576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99545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D53F83C-2ED3-4ECD-B920-276F1922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0" y="1595276"/>
            <a:ext cx="3315285" cy="2444115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2B092-9BC5-4F77-AE03-57D73D673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810" y="945729"/>
            <a:ext cx="5201603" cy="3014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F45F4E-4110-456A-9E1B-16EB16FB6EDC}"/>
              </a:ext>
            </a:extLst>
          </p:cNvPr>
          <p:cNvSpPr txBox="1"/>
          <p:nvPr/>
        </p:nvSpPr>
        <p:spPr>
          <a:xfrm>
            <a:off x="1628078" y="403860"/>
            <a:ext cx="41705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300" dirty="0" err="1"/>
              <a:t>Fluidpage</a:t>
            </a:r>
            <a:r>
              <a:rPr lang="en-IN" sz="3300" dirty="0"/>
              <a:t> UI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771398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4A43DB73-642A-48F3-ADEB-4EE43E76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" y="1259681"/>
            <a:ext cx="3190875" cy="3381375"/>
          </a:xfrm>
          <a:prstGeom prst="rect">
            <a:avLst/>
          </a:prstGeom>
        </p:spPr>
      </p:pic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919B5D52-971F-483F-BEE4-B87E47C80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263" y="1259683"/>
            <a:ext cx="4969669" cy="338137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47F029-D1CD-4576-A8EB-25DCF7DE112C}"/>
              </a:ext>
            </a:extLst>
          </p:cNvPr>
          <p:cNvSpPr/>
          <p:nvPr/>
        </p:nvSpPr>
        <p:spPr>
          <a:xfrm>
            <a:off x="3443289" y="2778919"/>
            <a:ext cx="478631" cy="3429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013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DA8E8F-B1F5-4216-A360-004A45B39EF0}"/>
              </a:ext>
            </a:extLst>
          </p:cNvPr>
          <p:cNvSpPr txBox="1"/>
          <p:nvPr/>
        </p:nvSpPr>
        <p:spPr>
          <a:xfrm>
            <a:off x="1397619" y="307940"/>
            <a:ext cx="4638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000" dirty="0"/>
              <a:t>R code =&gt; HTML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529729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56D2E1B-B0FF-4ACD-8045-54F351015116}"/>
              </a:ext>
            </a:extLst>
          </p:cNvPr>
          <p:cNvSpPr txBox="1"/>
          <p:nvPr/>
        </p:nvSpPr>
        <p:spPr>
          <a:xfrm>
            <a:off x="1576038" y="177269"/>
            <a:ext cx="6579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/>
              <a:t>Adding HTML tags:</a:t>
            </a:r>
          </a:p>
          <a:p>
            <a:endParaRPr lang="en-IN" sz="1400" dirty="0"/>
          </a:p>
          <a:p>
            <a:r>
              <a:rPr lang="en-IN" sz="1800" dirty="0"/>
              <a:t>Standard HTML tags: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5F5D4F-8853-4FEB-8554-D05D0EDBD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593883"/>
              </p:ext>
            </p:extLst>
          </p:nvPr>
        </p:nvGraphicFramePr>
        <p:xfrm>
          <a:off x="1576038" y="1192932"/>
          <a:ext cx="6371064" cy="3562764"/>
        </p:xfrm>
        <a:graphic>
          <a:graphicData uri="http://schemas.openxmlformats.org/drawingml/2006/table">
            <a:tbl>
              <a:tblPr/>
              <a:tblGrid>
                <a:gridCol w="698917">
                  <a:extLst>
                    <a:ext uri="{9D8B030D-6E8A-4147-A177-3AD203B41FA5}">
                      <a16:colId xmlns:a16="http://schemas.microsoft.com/office/drawing/2014/main" val="584554186"/>
                    </a:ext>
                  </a:extLst>
                </a:gridCol>
                <a:gridCol w="953438">
                  <a:extLst>
                    <a:ext uri="{9D8B030D-6E8A-4147-A177-3AD203B41FA5}">
                      <a16:colId xmlns:a16="http://schemas.microsoft.com/office/drawing/2014/main" val="806743030"/>
                    </a:ext>
                  </a:extLst>
                </a:gridCol>
                <a:gridCol w="4718709">
                  <a:extLst>
                    <a:ext uri="{9D8B030D-6E8A-4147-A177-3AD203B41FA5}">
                      <a16:colId xmlns:a16="http://schemas.microsoft.com/office/drawing/2014/main" val="2953538049"/>
                    </a:ext>
                  </a:extLst>
                </a:gridCol>
              </a:tblGrid>
              <a:tr h="301132"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p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&lt;p&gt;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A paragraph of text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8496703"/>
                  </a:ext>
                </a:extLst>
              </a:tr>
              <a:tr h="309222"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h1 – h6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&lt;h1&gt; &lt;h6&gt;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A first level to sixth level header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3196286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a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&lt;a&gt;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A hyper link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9616688"/>
                  </a:ext>
                </a:extLst>
              </a:tr>
              <a:tr h="352890"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br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&lt;br&gt;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line break (e.g. a blank line)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9713832"/>
                  </a:ext>
                </a:extLst>
              </a:tr>
              <a:tr h="317603"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div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&lt;div&gt;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division of text with a uniform style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5644775"/>
                  </a:ext>
                </a:extLst>
              </a:tr>
              <a:tr h="293914"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span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&lt;span&gt;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An in-line division of text with a uniform style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7682918"/>
                  </a:ext>
                </a:extLst>
              </a:tr>
              <a:tr h="318407"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pre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&lt;pre&gt;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Text ‘as is’ in a fixed width font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005662"/>
                  </a:ext>
                </a:extLst>
              </a:tr>
              <a:tr h="293914"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code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&lt;code&gt;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formatted block of code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0264880"/>
                  </a:ext>
                </a:extLst>
              </a:tr>
              <a:tr h="253419"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img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&lt;img&gt;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An image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9254633"/>
                  </a:ext>
                </a:extLst>
              </a:tr>
              <a:tr h="269421"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strong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&lt;strong&gt;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Bold text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1770810"/>
                  </a:ext>
                </a:extLst>
              </a:tr>
              <a:tr h="277260"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em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&lt;em&gt;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Italicized text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72005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HTML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 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Directly passes a character string as HTML code</a:t>
                      </a:r>
                    </a:p>
                  </a:txBody>
                  <a:tcPr marL="30461" marR="30461" marT="15231" marB="152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985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88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91B5077-12C8-439C-8D64-97269ABB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58" y="400806"/>
            <a:ext cx="7672388" cy="46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6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B0C6D15-C8D0-4121-A598-CF5FE612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46" y="334538"/>
            <a:ext cx="7672039" cy="46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39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15FCF-78B5-4697-B3B3-7B1B7CF3C125}"/>
              </a:ext>
            </a:extLst>
          </p:cNvPr>
          <p:cNvSpPr txBox="1"/>
          <p:nvPr/>
        </p:nvSpPr>
        <p:spPr>
          <a:xfrm>
            <a:off x="1546302" y="205763"/>
            <a:ext cx="430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Adding HTML tags:</a:t>
            </a:r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60AC5-9404-460C-9C19-28ED2EBD6B9C}"/>
              </a:ext>
            </a:extLst>
          </p:cNvPr>
          <p:cNvSpPr txBox="1"/>
          <p:nvPr/>
        </p:nvSpPr>
        <p:spPr>
          <a:xfrm>
            <a:off x="877229" y="942977"/>
            <a:ext cx="3568391" cy="110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/>
          </a:p>
          <a:p>
            <a:r>
              <a:rPr lang="en-IN" sz="2000" dirty="0"/>
              <a:t>Nonstandard tags:</a:t>
            </a:r>
          </a:p>
          <a:p>
            <a:endParaRPr lang="en-IN" sz="1013" dirty="0"/>
          </a:p>
          <a:p>
            <a:r>
              <a:rPr lang="en-IN" sz="1600" dirty="0"/>
              <a:t>Using tags$ syntax: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E136BB9-20F5-4FE8-9AB2-658FAB74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65" y="2220685"/>
            <a:ext cx="4041639" cy="209878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C76A8F-2C37-48F6-A7AD-34AF208C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49" y="942977"/>
            <a:ext cx="3393280" cy="38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676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15FCF-78B5-4697-B3B3-7B1B7CF3C125}"/>
              </a:ext>
            </a:extLst>
          </p:cNvPr>
          <p:cNvSpPr txBox="1"/>
          <p:nvPr/>
        </p:nvSpPr>
        <p:spPr>
          <a:xfrm>
            <a:off x="1665249" y="184733"/>
            <a:ext cx="480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Adding HTML tags:</a:t>
            </a:r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60AC5-9404-460C-9C19-28ED2EBD6B9C}"/>
              </a:ext>
            </a:extLst>
          </p:cNvPr>
          <p:cNvSpPr txBox="1"/>
          <p:nvPr/>
        </p:nvSpPr>
        <p:spPr>
          <a:xfrm>
            <a:off x="906965" y="942977"/>
            <a:ext cx="3828586" cy="110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/>
          </a:p>
          <a:p>
            <a:r>
              <a:rPr lang="en-IN" sz="2000" dirty="0"/>
              <a:t>Nonstandard tags:</a:t>
            </a:r>
          </a:p>
          <a:p>
            <a:endParaRPr lang="en-IN" sz="1013" dirty="0"/>
          </a:p>
          <a:p>
            <a:r>
              <a:rPr lang="en-IN" sz="1600" dirty="0"/>
              <a:t>Using “</a:t>
            </a:r>
            <a:r>
              <a:rPr lang="en-IN" sz="1600" dirty="0" err="1"/>
              <a:t>withTags</a:t>
            </a:r>
            <a:r>
              <a:rPr lang="en-IN" sz="1600" dirty="0"/>
              <a:t>” syntax:</a:t>
            </a: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90602E7F-6CD8-4DE3-9067-083FBBAB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61" y="2616079"/>
            <a:ext cx="4727721" cy="22598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F944B7-598D-4AA0-81F9-11EF7825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179" y="1464178"/>
            <a:ext cx="3558069" cy="332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8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8AE3-011F-47C8-ABD3-896F3167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 your app around inputs and outputs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01488B0-6211-464E-8139-CC8A76C79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41513" y="1724723"/>
            <a:ext cx="6686550" cy="257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460AC5-9404-460C-9C19-28ED2EBD6B9C}"/>
              </a:ext>
            </a:extLst>
          </p:cNvPr>
          <p:cNvSpPr txBox="1"/>
          <p:nvPr/>
        </p:nvSpPr>
        <p:spPr>
          <a:xfrm>
            <a:off x="1524000" y="692246"/>
            <a:ext cx="3186345" cy="392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Using raw HTML code:</a:t>
            </a:r>
          </a:p>
          <a:p>
            <a:endParaRPr lang="en-IN" sz="1800" dirty="0"/>
          </a:p>
          <a:p>
            <a:endParaRPr lang="en-IN" sz="101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434A7-5EBD-4689-84DD-039BE3A08D59}"/>
              </a:ext>
            </a:extLst>
          </p:cNvPr>
          <p:cNvSpPr txBox="1"/>
          <p:nvPr/>
        </p:nvSpPr>
        <p:spPr>
          <a:xfrm>
            <a:off x="1642946" y="3241619"/>
            <a:ext cx="3389971" cy="392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Using HTML file:</a:t>
            </a:r>
          </a:p>
          <a:p>
            <a:endParaRPr lang="en-IN" sz="1800" dirty="0"/>
          </a:p>
          <a:p>
            <a:endParaRPr lang="en-IN" sz="101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F04E2-4E85-49F2-A7BD-0FF2CDEDF1CB}"/>
              </a:ext>
            </a:extLst>
          </p:cNvPr>
          <p:cNvSpPr txBox="1"/>
          <p:nvPr/>
        </p:nvSpPr>
        <p:spPr>
          <a:xfrm>
            <a:off x="1754458" y="3634034"/>
            <a:ext cx="31149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200" dirty="0">
                <a:latin typeface="Source Code Pro"/>
              </a:rPr>
              <a:t>&lt;</a:t>
            </a:r>
            <a:r>
              <a:rPr lang="en-US" altLang="en-US" sz="1200" i="1" dirty="0">
                <a:latin typeface="Source Code Pro"/>
              </a:rPr>
              <a:t>application-</a:t>
            </a:r>
            <a:r>
              <a:rPr lang="en-US" altLang="en-US" sz="1200" i="1" dirty="0" err="1">
                <a:latin typeface="Source Code Pro"/>
              </a:rPr>
              <a:t>dir</a:t>
            </a:r>
            <a:r>
              <a:rPr lang="en-US" altLang="en-US" sz="1200" dirty="0">
                <a:latin typeface="Source Code Pro"/>
              </a:rPr>
              <a:t>&gt; </a:t>
            </a:r>
          </a:p>
          <a:p>
            <a:r>
              <a:rPr lang="en-US" altLang="en-US" sz="1200" dirty="0">
                <a:latin typeface="Source Code Pro"/>
              </a:rPr>
              <a:t>|-- </a:t>
            </a:r>
            <a:r>
              <a:rPr lang="en-US" altLang="en-US" sz="1200" dirty="0" err="1">
                <a:latin typeface="Source Code Pro"/>
              </a:rPr>
              <a:t>app.R</a:t>
            </a:r>
            <a:r>
              <a:rPr lang="en-US" altLang="en-US" sz="1200" dirty="0">
                <a:latin typeface="Source Code Pro"/>
              </a:rPr>
              <a:t> </a:t>
            </a:r>
          </a:p>
          <a:p>
            <a:r>
              <a:rPr lang="en-US" altLang="en-US" sz="1200" dirty="0">
                <a:latin typeface="Source Code Pro"/>
              </a:rPr>
              <a:t>|-- www </a:t>
            </a:r>
          </a:p>
          <a:p>
            <a:r>
              <a:rPr lang="en-US" altLang="en-US" sz="1200" dirty="0">
                <a:latin typeface="Source Code Pro"/>
              </a:rPr>
              <a:t>	|-- index.html</a:t>
            </a:r>
            <a:r>
              <a:rPr lang="en-US" altLang="en-US" sz="14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0A2696-82AE-4C12-9B3C-9E10D753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9" y="1486571"/>
            <a:ext cx="4882468" cy="165307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A23BC2-154F-461E-A9C5-3145895C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316" y="1670939"/>
            <a:ext cx="3505200" cy="285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5BECBD-4C6D-4FDB-AB29-55CAB8A26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512" y="4598594"/>
            <a:ext cx="3829050" cy="31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91901B-E388-4A54-A1B1-8AD1A9763456}"/>
              </a:ext>
            </a:extLst>
          </p:cNvPr>
          <p:cNvSpPr txBox="1"/>
          <p:nvPr/>
        </p:nvSpPr>
        <p:spPr>
          <a:xfrm>
            <a:off x="1457093" y="230581"/>
            <a:ext cx="318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Adding HTML tags: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6234869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A099D43-8976-4B51-A8A7-C8DAB0A01829}"/>
              </a:ext>
            </a:extLst>
          </p:cNvPr>
          <p:cNvSpPr txBox="1"/>
          <p:nvPr/>
        </p:nvSpPr>
        <p:spPr>
          <a:xfrm>
            <a:off x="1694985" y="627214"/>
            <a:ext cx="482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Adding CSS:</a:t>
            </a:r>
            <a:endParaRPr lang="en-IN" sz="1050" dirty="0"/>
          </a:p>
        </p:txBody>
      </p:sp>
      <p:pic>
        <p:nvPicPr>
          <p:cNvPr id="10" name="Picture 9" descr="A picture containing bird, tree&#10;&#10;Description automatically generated">
            <a:extLst>
              <a:ext uri="{FF2B5EF4-FFF2-40B4-BE49-F238E27FC236}">
                <a16:creationId xmlns:a16="http://schemas.microsoft.com/office/drawing/2014/main" id="{D0481232-B9A4-464B-BA9F-D39F4BDA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27" y="2425089"/>
            <a:ext cx="4086225" cy="2054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9191D2-3E2C-4346-858F-9486A9DAC001}"/>
              </a:ext>
            </a:extLst>
          </p:cNvPr>
          <p:cNvSpPr txBox="1"/>
          <p:nvPr/>
        </p:nvSpPr>
        <p:spPr>
          <a:xfrm>
            <a:off x="5779353" y="1826898"/>
            <a:ext cx="26289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dirty="0">
                <a:latin typeface="Source Code Pro"/>
              </a:rPr>
              <a:t>&lt;</a:t>
            </a:r>
            <a:r>
              <a:rPr lang="en-US" altLang="en-US" sz="1400" i="1" dirty="0">
                <a:latin typeface="Source Code Pro"/>
              </a:rPr>
              <a:t>application-</a:t>
            </a:r>
            <a:r>
              <a:rPr lang="en-US" altLang="en-US" sz="1400" i="1" dirty="0" err="1">
                <a:latin typeface="Source Code Pro"/>
              </a:rPr>
              <a:t>dir</a:t>
            </a:r>
            <a:r>
              <a:rPr lang="en-US" altLang="en-US" sz="1400" dirty="0">
                <a:latin typeface="Source Code Pro"/>
              </a:rPr>
              <a:t>&gt; </a:t>
            </a:r>
          </a:p>
          <a:p>
            <a:r>
              <a:rPr lang="en-US" altLang="en-US" sz="1400" dirty="0">
                <a:latin typeface="Source Code Pro"/>
              </a:rPr>
              <a:t>|-- </a:t>
            </a:r>
            <a:r>
              <a:rPr lang="en-US" altLang="en-US" sz="1400" dirty="0" err="1">
                <a:latin typeface="Source Code Pro"/>
              </a:rPr>
              <a:t>app.R</a:t>
            </a:r>
            <a:r>
              <a:rPr lang="en-US" altLang="en-US" sz="1400" dirty="0">
                <a:latin typeface="Source Code Pro"/>
              </a:rPr>
              <a:t> </a:t>
            </a:r>
          </a:p>
          <a:p>
            <a:r>
              <a:rPr lang="en-US" altLang="en-US" sz="1400" dirty="0">
                <a:latin typeface="Source Code Pro"/>
              </a:rPr>
              <a:t>|-- www </a:t>
            </a:r>
          </a:p>
          <a:p>
            <a:r>
              <a:rPr lang="en-US" altLang="en-US" sz="1400" dirty="0">
                <a:latin typeface="Source Code Pro"/>
              </a:rPr>
              <a:t>	|-- </a:t>
            </a:r>
            <a:r>
              <a:rPr lang="en-US" alt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mytheme.css</a:t>
            </a:r>
            <a:r>
              <a:rPr lang="en-US" altLang="en-US" sz="1600" dirty="0"/>
              <a:t> 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080D09-2681-406C-8BA8-55EE8DBABAA5}"/>
              </a:ext>
            </a:extLst>
          </p:cNvPr>
          <p:cNvSpPr txBox="1"/>
          <p:nvPr/>
        </p:nvSpPr>
        <p:spPr>
          <a:xfrm>
            <a:off x="431180" y="1261681"/>
            <a:ext cx="4472569" cy="392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          Using “</a:t>
            </a:r>
            <a:r>
              <a:rPr lang="en-IN" sz="1800" dirty="0" err="1"/>
              <a:t>shinythemes</a:t>
            </a:r>
            <a:r>
              <a:rPr lang="en-IN" sz="1800" dirty="0"/>
              <a:t>” package:</a:t>
            </a:r>
          </a:p>
          <a:p>
            <a:endParaRPr lang="en-IN" sz="1800" dirty="0"/>
          </a:p>
          <a:p>
            <a:endParaRPr lang="en-IN" sz="101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6A5CA3-B448-4F6C-B8C1-7C6541681CC9}"/>
              </a:ext>
            </a:extLst>
          </p:cNvPr>
          <p:cNvSpPr txBox="1"/>
          <p:nvPr/>
        </p:nvSpPr>
        <p:spPr>
          <a:xfrm>
            <a:off x="5724293" y="1261681"/>
            <a:ext cx="3205394" cy="392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Using custom themes:</a:t>
            </a:r>
          </a:p>
          <a:p>
            <a:endParaRPr lang="en-IN" sz="1800" dirty="0"/>
          </a:p>
          <a:p>
            <a:endParaRPr lang="en-IN" sz="1013" dirty="0"/>
          </a:p>
        </p:txBody>
      </p:sp>
      <p:pic>
        <p:nvPicPr>
          <p:cNvPr id="17" name="Picture 16" descr="A picture containing knife&#10;&#10;Description automatically generated">
            <a:extLst>
              <a:ext uri="{FF2B5EF4-FFF2-40B4-BE49-F238E27FC236}">
                <a16:creationId xmlns:a16="http://schemas.microsoft.com/office/drawing/2014/main" id="{40099303-2F84-4129-A077-E85C7AB3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513" y="3015401"/>
            <a:ext cx="2229468" cy="87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85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A099D43-8976-4B51-A8A7-C8DAB0A01829}"/>
              </a:ext>
            </a:extLst>
          </p:cNvPr>
          <p:cNvSpPr txBox="1"/>
          <p:nvPr/>
        </p:nvSpPr>
        <p:spPr>
          <a:xfrm>
            <a:off x="1642945" y="385066"/>
            <a:ext cx="449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Adding CSS:</a:t>
            </a:r>
            <a:endParaRPr lang="en-IN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080D09-2681-406C-8BA8-55EE8DBABAA5}"/>
              </a:ext>
            </a:extLst>
          </p:cNvPr>
          <p:cNvSpPr txBox="1"/>
          <p:nvPr/>
        </p:nvSpPr>
        <p:spPr>
          <a:xfrm>
            <a:off x="1353015" y="1089536"/>
            <a:ext cx="2854654" cy="392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Live </a:t>
            </a:r>
            <a:r>
              <a:rPr lang="en-IN" sz="1800" dirty="0" err="1"/>
              <a:t>themeSelector</a:t>
            </a:r>
            <a:r>
              <a:rPr lang="en-IN" sz="1800" dirty="0"/>
              <a:t>():</a:t>
            </a:r>
            <a:endParaRPr lang="en-IN" sz="1013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03972-52A5-4AA3-A4E8-DBA50972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25" y="2157138"/>
            <a:ext cx="7065169" cy="8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112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FEF8E-0BD2-4416-B058-D3097B70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5" y="87517"/>
            <a:ext cx="8854069" cy="49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748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AE2D4B-126E-443F-8684-0DCE7CC8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5" y="230459"/>
            <a:ext cx="8415454" cy="44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000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1B68A6-03E8-484A-8308-6EA9A361EBB5}"/>
              </a:ext>
            </a:extLst>
          </p:cNvPr>
          <p:cNvSpPr txBox="1"/>
          <p:nvPr/>
        </p:nvSpPr>
        <p:spPr>
          <a:xfrm>
            <a:off x="1345580" y="385066"/>
            <a:ext cx="383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Adding JavaScript:</a:t>
            </a:r>
            <a:endParaRPr lang="en-IN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253E5-4AFA-40EA-A31E-72F4A6C7FF09}"/>
              </a:ext>
            </a:extLst>
          </p:cNvPr>
          <p:cNvSpPr txBox="1"/>
          <p:nvPr/>
        </p:nvSpPr>
        <p:spPr>
          <a:xfrm>
            <a:off x="1642946" y="3770778"/>
            <a:ext cx="3703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latin typeface="Source Code Pro"/>
              </a:rPr>
              <a:t>&lt;</a:t>
            </a:r>
            <a:r>
              <a:rPr lang="en-US" altLang="en-US" sz="1600" i="1" dirty="0">
                <a:latin typeface="Source Code Pro"/>
              </a:rPr>
              <a:t>application-</a:t>
            </a:r>
            <a:r>
              <a:rPr lang="en-US" altLang="en-US" sz="1600" i="1" dirty="0" err="1">
                <a:latin typeface="Source Code Pro"/>
              </a:rPr>
              <a:t>dir</a:t>
            </a:r>
            <a:r>
              <a:rPr lang="en-US" altLang="en-US" sz="1600" dirty="0">
                <a:latin typeface="Source Code Pro"/>
              </a:rPr>
              <a:t>&gt; </a:t>
            </a:r>
          </a:p>
          <a:p>
            <a:r>
              <a:rPr lang="en-US" altLang="en-US" sz="1600" dirty="0">
                <a:latin typeface="Source Code Pro"/>
              </a:rPr>
              <a:t>|-- </a:t>
            </a:r>
            <a:r>
              <a:rPr lang="en-US" altLang="en-US" sz="1600" dirty="0" err="1">
                <a:latin typeface="Source Code Pro"/>
              </a:rPr>
              <a:t>app.R</a:t>
            </a:r>
            <a:r>
              <a:rPr lang="en-US" altLang="en-US" sz="1600" dirty="0">
                <a:latin typeface="Source Code Pro"/>
              </a:rPr>
              <a:t> </a:t>
            </a:r>
          </a:p>
          <a:p>
            <a:r>
              <a:rPr lang="en-US" altLang="en-US" sz="1600" dirty="0">
                <a:latin typeface="Source Code Pro"/>
              </a:rPr>
              <a:t>|-- www </a:t>
            </a:r>
          </a:p>
          <a:p>
            <a:r>
              <a:rPr lang="en-US" altLang="en-US" sz="1600" dirty="0">
                <a:latin typeface="Source Code Pro"/>
              </a:rPr>
              <a:t>	|-- </a:t>
            </a:r>
            <a:r>
              <a:rPr lang="en-US" alt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myscript.js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75235-1FD0-4687-A384-195A2E934A66}"/>
              </a:ext>
            </a:extLst>
          </p:cNvPr>
          <p:cNvSpPr txBox="1"/>
          <p:nvPr/>
        </p:nvSpPr>
        <p:spPr>
          <a:xfrm>
            <a:off x="5568176" y="1028581"/>
            <a:ext cx="3799322" cy="392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Using Inline script text:</a:t>
            </a:r>
          </a:p>
          <a:p>
            <a:endParaRPr lang="en-IN" sz="1800" dirty="0"/>
          </a:p>
          <a:p>
            <a:endParaRPr lang="en-IN" sz="101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D1698-FE57-40A5-A795-24AE54B6A7BC}"/>
              </a:ext>
            </a:extLst>
          </p:cNvPr>
          <p:cNvSpPr txBox="1"/>
          <p:nvPr/>
        </p:nvSpPr>
        <p:spPr>
          <a:xfrm>
            <a:off x="1011043" y="1028581"/>
            <a:ext cx="4415884" cy="392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/>
              <a:t>JavaScript file under www/:</a:t>
            </a:r>
          </a:p>
          <a:p>
            <a:pPr lvl="0"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13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410E3-46E7-4EE5-86D8-D11764487D59}"/>
              </a:ext>
            </a:extLst>
          </p:cNvPr>
          <p:cNvSpPr txBox="1"/>
          <p:nvPr/>
        </p:nvSpPr>
        <p:spPr>
          <a:xfrm>
            <a:off x="449580" y="1912620"/>
            <a:ext cx="4023360" cy="102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013" dirty="0"/>
          </a:p>
        </p:txBody>
      </p:sp>
      <p:pic>
        <p:nvPicPr>
          <p:cNvPr id="9" name="Picture 8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11F8252B-C1CD-4E15-AA84-B7F41A33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538" y="1752666"/>
            <a:ext cx="3215165" cy="97054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4F3BC-C5DA-4F78-8AE7-0785D3BB1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0" y="1611417"/>
            <a:ext cx="4692967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107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Layouts</a:t>
            </a:r>
            <a:r>
              <a:rPr lang="en" dirty="0"/>
              <a:t>	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9C49BE-7271-43F6-A279-4A82900DA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909" y="1799062"/>
            <a:ext cx="6686550" cy="3196683"/>
          </a:xfrm>
        </p:spPr>
        <p:txBody>
          <a:bodyPr/>
          <a:lstStyle/>
          <a:p>
            <a:r>
              <a:rPr lang="en-US" dirty="0"/>
              <a:t>The simple default layout with a sidebar for inputs and a large main area for output.</a:t>
            </a:r>
          </a:p>
          <a:p>
            <a:endParaRPr lang="en-US" dirty="0"/>
          </a:p>
          <a:p>
            <a:r>
              <a:rPr lang="en-US" dirty="0"/>
              <a:t>Custom application layouts using the Shiny grid layout system.</a:t>
            </a:r>
          </a:p>
          <a:p>
            <a:endParaRPr lang="en-US" dirty="0"/>
          </a:p>
          <a:p>
            <a:r>
              <a:rPr lang="en-IN" dirty="0"/>
              <a:t>Segmenting layouts using the Panels.</a:t>
            </a:r>
          </a:p>
          <a:p>
            <a:endParaRPr lang="en-IN" dirty="0"/>
          </a:p>
          <a:p>
            <a:r>
              <a:rPr lang="en-US" dirty="0"/>
              <a:t>Creating applications with multiple top-level components using the </a:t>
            </a:r>
            <a:r>
              <a:rPr lang="en-US" dirty="0" err="1"/>
              <a:t>NavbarPage</a:t>
            </a:r>
            <a:r>
              <a:rPr lang="en-US" dirty="0"/>
              <a:t>() Function.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49A0-F3BF-44B9-96F5-7982AEE5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9C4BD-0459-4F9E-BA1F-BD101AA8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Title Panel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Header Panel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Well Panel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Input Panel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Absolute Panel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Fixed Panel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58327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89A1-5A74-4852-9857-934DE7AF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D5F8-9765-4A71-8D1B-BFDDFBAE1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Title Panel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Header Panel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Well Panel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Input Panel</a:t>
            </a:r>
          </a:p>
          <a:p>
            <a:endParaRPr lang="en-IN" dirty="0"/>
          </a:p>
        </p:txBody>
      </p:sp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02CB9179-8D57-4961-93F2-E84890ACD9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7074" y="832624"/>
            <a:ext cx="5315414" cy="3842793"/>
          </a:xfr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825621-721D-4A6F-9799-B26FA04F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9EE68B-33CD-41E8-B9CB-808172BE56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Navbar Page</a:t>
            </a:r>
          </a:p>
          <a:p>
            <a:r>
              <a:rPr lang="en-IN" dirty="0"/>
              <a:t>Main Panel</a:t>
            </a:r>
          </a:p>
          <a:p>
            <a:r>
              <a:rPr lang="en-IN" dirty="0"/>
              <a:t>Sidebar Panel </a:t>
            </a:r>
          </a:p>
          <a:p>
            <a:r>
              <a:rPr lang="en-IN" dirty="0"/>
              <a:t>Tab Panel </a:t>
            </a:r>
          </a:p>
          <a:p>
            <a:r>
              <a:rPr lang="en-IN" dirty="0" err="1"/>
              <a:t>Tabset</a:t>
            </a:r>
            <a:r>
              <a:rPr lang="en-IN" dirty="0"/>
              <a:t> Panel</a:t>
            </a:r>
          </a:p>
          <a:p>
            <a:endParaRPr lang="en-IN" dirty="0"/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BF4D6AD4-9ED9-46D9-A680-F85CE35C43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02206" y="468081"/>
            <a:ext cx="4925858" cy="3866025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1607</Words>
  <Application>Microsoft Office PowerPoint</Application>
  <PresentationFormat>On-screen Show (16:9)</PresentationFormat>
  <Paragraphs>342</Paragraphs>
  <Slides>111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1" baseType="lpstr">
      <vt:lpstr>Times New Roman</vt:lpstr>
      <vt:lpstr>Source Code Pro</vt:lpstr>
      <vt:lpstr>Courier New</vt:lpstr>
      <vt:lpstr>Wingdings 3</vt:lpstr>
      <vt:lpstr>Arial</vt:lpstr>
      <vt:lpstr>Consolas</vt:lpstr>
      <vt:lpstr>Century Gothic</vt:lpstr>
      <vt:lpstr>Calibri</vt:lpstr>
      <vt:lpstr>Wingdings</vt:lpstr>
      <vt:lpstr>Wisp</vt:lpstr>
      <vt:lpstr>Presentation On shiny </vt:lpstr>
      <vt:lpstr>Basics</vt:lpstr>
      <vt:lpstr>Shiny</vt:lpstr>
      <vt:lpstr>Benefits</vt:lpstr>
      <vt:lpstr>PowerPoint Presentation</vt:lpstr>
      <vt:lpstr>PowerPoint Presentation</vt:lpstr>
      <vt:lpstr>PowerPoint Presentation</vt:lpstr>
      <vt:lpstr>App template</vt:lpstr>
      <vt:lpstr>Build your app around inputs and outputs</vt:lpstr>
      <vt:lpstr>PowerPoint Presentation</vt:lpstr>
      <vt:lpstr>            Recap</vt:lpstr>
      <vt:lpstr>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 Puts:</vt:lpstr>
      <vt:lpstr>DT::renderDataTable:</vt:lpstr>
      <vt:lpstr>PowerPoint Presentation</vt:lpstr>
      <vt:lpstr>DT::renderImage:</vt:lpstr>
      <vt:lpstr>PowerPoint Presentation</vt:lpstr>
      <vt:lpstr>DT::renderPlot:</vt:lpstr>
      <vt:lpstr>PowerPoint Presentation</vt:lpstr>
      <vt:lpstr>DT::renderPrint:</vt:lpstr>
      <vt:lpstr>PowerPoint Presentation</vt:lpstr>
      <vt:lpstr>DT::renderTable:</vt:lpstr>
      <vt:lpstr>PowerPoint Presentation</vt:lpstr>
      <vt:lpstr>DT::renderText:</vt:lpstr>
      <vt:lpstr>PowerPoint Presentation</vt:lpstr>
      <vt:lpstr>DT::renderUI:</vt:lpstr>
      <vt:lpstr>Reactivity</vt:lpstr>
      <vt:lpstr>PowerPoint Presentation</vt:lpstr>
      <vt:lpstr>PowerPoint Presentation</vt:lpstr>
      <vt:lpstr>PowerPoint Presentation</vt:lpstr>
      <vt:lpstr>PowerPoint Presentation</vt:lpstr>
      <vt:lpstr>Topics to be covered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Modularize Reactions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Layouts </vt:lpstr>
      <vt:lpstr>PowerPoint Presentation</vt:lpstr>
      <vt:lpstr>Panels</vt:lpstr>
      <vt:lpstr>PowerPoint Presentation</vt:lpstr>
      <vt:lpstr>PowerPoint Presentation</vt:lpstr>
      <vt:lpstr>Absolute and Fixed Panel</vt:lpstr>
      <vt:lpstr>PowerPoint Presentation</vt:lpstr>
      <vt:lpstr>Layout Types </vt:lpstr>
      <vt:lpstr>Flow Layout</vt:lpstr>
      <vt:lpstr>Fluid row</vt:lpstr>
      <vt:lpstr>PowerPoint Presentation</vt:lpstr>
      <vt:lpstr>Vertical layout</vt:lpstr>
      <vt:lpstr>PowerPoint Presentation</vt:lpstr>
      <vt:lpstr>Split layout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</dc:title>
  <cp:lastModifiedBy>gaurav taori</cp:lastModifiedBy>
  <cp:revision>32</cp:revision>
  <dcterms:modified xsi:type="dcterms:W3CDTF">2019-12-01T20:18:30Z</dcterms:modified>
</cp:coreProperties>
</file>